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4" r:id="rId1"/>
  </p:sldMasterIdLst>
  <p:notesMasterIdLst>
    <p:notesMasterId r:id="rId80"/>
  </p:notesMasterIdLst>
  <p:sldIdLst>
    <p:sldId id="256" r:id="rId2"/>
    <p:sldId id="257" r:id="rId3"/>
    <p:sldId id="258" r:id="rId4"/>
    <p:sldId id="259" r:id="rId5"/>
    <p:sldId id="260" r:id="rId6"/>
    <p:sldId id="293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341" r:id="rId17"/>
    <p:sldId id="292" r:id="rId18"/>
    <p:sldId id="295" r:id="rId19"/>
    <p:sldId id="294" r:id="rId20"/>
    <p:sldId id="297" r:id="rId21"/>
    <p:sldId id="342" r:id="rId22"/>
    <p:sldId id="343" r:id="rId23"/>
    <p:sldId id="270" r:id="rId24"/>
    <p:sldId id="271" r:id="rId25"/>
    <p:sldId id="272" r:id="rId26"/>
    <p:sldId id="273" r:id="rId27"/>
    <p:sldId id="274" r:id="rId28"/>
    <p:sldId id="275" r:id="rId29"/>
    <p:sldId id="276" r:id="rId30"/>
    <p:sldId id="277" r:id="rId31"/>
    <p:sldId id="300" r:id="rId32"/>
    <p:sldId id="299" r:id="rId33"/>
    <p:sldId id="301" r:id="rId34"/>
    <p:sldId id="298" r:id="rId35"/>
    <p:sldId id="278" r:id="rId36"/>
    <p:sldId id="304" r:id="rId37"/>
    <p:sldId id="303" r:id="rId38"/>
    <p:sldId id="302" r:id="rId39"/>
    <p:sldId id="307" r:id="rId40"/>
    <p:sldId id="344" r:id="rId41"/>
    <p:sldId id="280" r:id="rId42"/>
    <p:sldId id="281" r:id="rId43"/>
    <p:sldId id="282" r:id="rId44"/>
    <p:sldId id="308" r:id="rId45"/>
    <p:sldId id="315" r:id="rId46"/>
    <p:sldId id="314" r:id="rId47"/>
    <p:sldId id="317" r:id="rId48"/>
    <p:sldId id="316" r:id="rId49"/>
    <p:sldId id="313" r:id="rId50"/>
    <p:sldId id="312" r:id="rId51"/>
    <p:sldId id="311" r:id="rId52"/>
    <p:sldId id="310" r:id="rId53"/>
    <p:sldId id="283" r:id="rId54"/>
    <p:sldId id="321" r:id="rId55"/>
    <p:sldId id="320" r:id="rId56"/>
    <p:sldId id="324" r:id="rId57"/>
    <p:sldId id="323" r:id="rId58"/>
    <p:sldId id="332" r:id="rId59"/>
    <p:sldId id="325" r:id="rId60"/>
    <p:sldId id="331" r:id="rId61"/>
    <p:sldId id="330" r:id="rId62"/>
    <p:sldId id="329" r:id="rId63"/>
    <p:sldId id="333" r:id="rId64"/>
    <p:sldId id="328" r:id="rId65"/>
    <p:sldId id="339" r:id="rId66"/>
    <p:sldId id="279" r:id="rId67"/>
    <p:sldId id="338" r:id="rId68"/>
    <p:sldId id="337" r:id="rId69"/>
    <p:sldId id="336" r:id="rId70"/>
    <p:sldId id="340" r:id="rId71"/>
    <p:sldId id="335" r:id="rId72"/>
    <p:sldId id="334" r:id="rId73"/>
    <p:sldId id="285" r:id="rId74"/>
    <p:sldId id="286" r:id="rId75"/>
    <p:sldId id="287" r:id="rId76"/>
    <p:sldId id="288" r:id="rId77"/>
    <p:sldId id="289" r:id="rId78"/>
    <p:sldId id="290" r:id="rId79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81" roundtripDataSignature="AMtx7mh4W0K2WzWLFS5nvnOOu/xoZGkLp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AD601BB-2292-46DB-B664-D3A8A6F0A8E2}" v="1" dt="2023-03-03T12:23:03.408"/>
    <p1510:client id="{ACB66346-07BE-43F7-BC5C-2C86EC1ECE2B}" v="3" dt="2023-03-03T18:06:08.423"/>
    <p1510:client id="{ACDF240A-42DE-4C31-879D-E1DECCF1E34A}" v="15" dt="2023-04-08T12:09:17.85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276"/>
    <p:restoredTop sz="94507"/>
  </p:normalViewPr>
  <p:slideViewPr>
    <p:cSldViewPr snapToGrid="0">
      <p:cViewPr varScale="1">
        <p:scale>
          <a:sx n="104" d="100"/>
          <a:sy n="104" d="100"/>
        </p:scale>
        <p:origin x="232" y="4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notesMaster" Target="notesMasters/notesMaster1.xml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customschemas.google.com/relationships/presentationmetadata" Target="metadata"/><Relationship Id="rId86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microsoft.com/office/2015/10/relationships/revisionInfo" Target="revisionInfo.xml"/><Relationship Id="rId61" Type="http://schemas.openxmlformats.org/officeDocument/2006/relationships/slide" Target="slides/slide60.xml"/><Relationship Id="rId8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chael Medina" userId="oiZYpk3c4Pg9wYCvIgyHNtlAN3snzHrIydvoEt8Up38=" providerId="None" clId="Web-{ACB66346-07BE-43F7-BC5C-2C86EC1ECE2B}"/>
    <pc:docChg chg="modSld">
      <pc:chgData name="Michael Medina" userId="oiZYpk3c4Pg9wYCvIgyHNtlAN3snzHrIydvoEt8Up38=" providerId="None" clId="Web-{ACB66346-07BE-43F7-BC5C-2C86EC1ECE2B}" dt="2023-03-03T18:06:08.423" v="2" actId="14100"/>
      <pc:docMkLst>
        <pc:docMk/>
      </pc:docMkLst>
      <pc:sldChg chg="modSp">
        <pc:chgData name="Michael Medina" userId="oiZYpk3c4Pg9wYCvIgyHNtlAN3snzHrIydvoEt8Up38=" providerId="None" clId="Web-{ACB66346-07BE-43F7-BC5C-2C86EC1ECE2B}" dt="2023-03-03T18:06:08.423" v="2" actId="14100"/>
        <pc:sldMkLst>
          <pc:docMk/>
          <pc:sldMk cId="0" sldId="277"/>
        </pc:sldMkLst>
        <pc:spChg chg="mod">
          <ac:chgData name="Michael Medina" userId="oiZYpk3c4Pg9wYCvIgyHNtlAN3snzHrIydvoEt8Up38=" providerId="None" clId="Web-{ACB66346-07BE-43F7-BC5C-2C86EC1ECE2B}" dt="2023-03-03T18:05:19.438" v="0" actId="1076"/>
          <ac:spMkLst>
            <pc:docMk/>
            <pc:sldMk cId="0" sldId="277"/>
            <ac:spMk id="296" creationId="{00000000-0000-0000-0000-000000000000}"/>
          </ac:spMkLst>
        </pc:spChg>
        <pc:spChg chg="mod">
          <ac:chgData name="Michael Medina" userId="oiZYpk3c4Pg9wYCvIgyHNtlAN3snzHrIydvoEt8Up38=" providerId="None" clId="Web-{ACB66346-07BE-43F7-BC5C-2C86EC1ECE2B}" dt="2023-03-03T18:06:08.423" v="2" actId="14100"/>
          <ac:spMkLst>
            <pc:docMk/>
            <pc:sldMk cId="0" sldId="277"/>
            <ac:spMk id="300" creationId="{00000000-0000-0000-0000-000000000000}"/>
          </ac:spMkLst>
        </pc:spChg>
      </pc:sldChg>
    </pc:docChg>
  </pc:docChgLst>
  <pc:docChgLst>
    <pc:chgData name="Michael Medina" userId="oiZYpk3c4Pg9wYCvIgyHNtlAN3snzHrIydvoEt8Up38=" providerId="None" clId="Web-{1AD601BB-2292-46DB-B664-D3A8A6F0A8E2}"/>
    <pc:docChg chg="sldOrd">
      <pc:chgData name="Michael Medina" userId="oiZYpk3c4Pg9wYCvIgyHNtlAN3snzHrIydvoEt8Up38=" providerId="None" clId="Web-{1AD601BB-2292-46DB-B664-D3A8A6F0A8E2}" dt="2023-03-03T12:23:03.408" v="0"/>
      <pc:docMkLst>
        <pc:docMk/>
      </pc:docMkLst>
      <pc:sldChg chg="ord">
        <pc:chgData name="Michael Medina" userId="oiZYpk3c4Pg9wYCvIgyHNtlAN3snzHrIydvoEt8Up38=" providerId="None" clId="Web-{1AD601BB-2292-46DB-B664-D3A8A6F0A8E2}" dt="2023-03-03T12:23:03.408" v="0"/>
        <pc:sldMkLst>
          <pc:docMk/>
          <pc:sldMk cId="0" sldId="279"/>
        </pc:sldMkLst>
      </pc:sldChg>
    </pc:docChg>
  </pc:docChgLst>
  <pc:docChgLst>
    <pc:chgData name="Michael Medina" userId="oiZYpk3c4Pg9wYCvIgyHNtlAN3snzHrIydvoEt8Up38=" providerId="None" clId="Web-{ACDF240A-42DE-4C31-879D-E1DECCF1E34A}"/>
    <pc:docChg chg="addSld modSld">
      <pc:chgData name="Michael Medina" userId="oiZYpk3c4Pg9wYCvIgyHNtlAN3snzHrIydvoEt8Up38=" providerId="None" clId="Web-{ACDF240A-42DE-4C31-879D-E1DECCF1E34A}" dt="2023-04-08T12:09:17.852" v="14" actId="1076"/>
      <pc:docMkLst>
        <pc:docMk/>
      </pc:docMkLst>
      <pc:sldChg chg="addSp delSp modSp new">
        <pc:chgData name="Michael Medina" userId="oiZYpk3c4Pg9wYCvIgyHNtlAN3snzHrIydvoEt8Up38=" providerId="None" clId="Web-{ACDF240A-42DE-4C31-879D-E1DECCF1E34A}" dt="2023-04-08T12:09:17.852" v="14" actId="1076"/>
        <pc:sldMkLst>
          <pc:docMk/>
          <pc:sldMk cId="2685842272" sldId="344"/>
        </pc:sldMkLst>
        <pc:spChg chg="del">
          <ac:chgData name="Michael Medina" userId="oiZYpk3c4Pg9wYCvIgyHNtlAN3snzHrIydvoEt8Up38=" providerId="None" clId="Web-{ACDF240A-42DE-4C31-879D-E1DECCF1E34A}" dt="2023-04-08T12:07:51.741" v="2"/>
          <ac:spMkLst>
            <pc:docMk/>
            <pc:sldMk cId="2685842272" sldId="344"/>
            <ac:spMk id="2" creationId="{27C30C3F-0B75-17AC-D3AB-4EAB4D817F97}"/>
          </ac:spMkLst>
        </pc:spChg>
        <pc:spChg chg="del">
          <ac:chgData name="Michael Medina" userId="oiZYpk3c4Pg9wYCvIgyHNtlAN3snzHrIydvoEt8Up38=" providerId="None" clId="Web-{ACDF240A-42DE-4C31-879D-E1DECCF1E34A}" dt="2023-04-08T12:07:50.241" v="1"/>
          <ac:spMkLst>
            <pc:docMk/>
            <pc:sldMk cId="2685842272" sldId="344"/>
            <ac:spMk id="3" creationId="{7DBB4CD5-C67F-86CC-4FAB-565B04D41888}"/>
          </ac:spMkLst>
        </pc:spChg>
        <pc:spChg chg="add mod">
          <ac:chgData name="Michael Medina" userId="oiZYpk3c4Pg9wYCvIgyHNtlAN3snzHrIydvoEt8Up38=" providerId="None" clId="Web-{ACDF240A-42DE-4C31-879D-E1DECCF1E34A}" dt="2023-04-08T12:09:17.852" v="14" actId="1076"/>
          <ac:spMkLst>
            <pc:docMk/>
            <pc:sldMk cId="2685842272" sldId="344"/>
            <ac:spMk id="5" creationId="{A33CE288-0401-6301-055A-01198B61FEB6}"/>
          </ac:spMkLst>
        </pc:spChg>
        <pc:picChg chg="add mod">
          <ac:chgData name="Michael Medina" userId="oiZYpk3c4Pg9wYCvIgyHNtlAN3snzHrIydvoEt8Up38=" providerId="None" clId="Web-{ACDF240A-42DE-4C31-879D-E1DECCF1E34A}" dt="2023-04-08T12:09:06.680" v="11" actId="1076"/>
          <ac:picMkLst>
            <pc:docMk/>
            <pc:sldMk cId="2685842272" sldId="344"/>
            <ac:picMk id="4" creationId="{BE6B1713-1595-636E-E3FC-C45263C446D3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4349E4A-76E2-4131-8A18-9DC1284C497A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65077C63-F9A3-4C15-A22D-79C3EDFE88A9}">
      <dgm:prSet/>
      <dgm:spPr/>
      <dgm:t>
        <a:bodyPr/>
        <a:lstStyle/>
        <a:p>
          <a:r>
            <a:rPr lang="pt-BR" dirty="0"/>
            <a:t>Instrumento de Renda Fixa emitido por bancos de pequeno a médio porte , é semelhante aos CDBs, mas com garantia especial, usado para captação de recursos</a:t>
          </a:r>
          <a:endParaRPr lang="en-US" dirty="0"/>
        </a:p>
      </dgm:t>
    </dgm:pt>
    <dgm:pt modelId="{F4F31DC0-5E58-4589-8987-9D114C8FCFD7}" type="parTrans" cxnId="{7FA49117-16BA-441C-8631-C4C0B0E526C0}">
      <dgm:prSet/>
      <dgm:spPr/>
      <dgm:t>
        <a:bodyPr/>
        <a:lstStyle/>
        <a:p>
          <a:endParaRPr lang="en-US"/>
        </a:p>
      </dgm:t>
    </dgm:pt>
    <dgm:pt modelId="{9608C0F3-EE1C-4805-B9F9-920AF67653D8}" type="sibTrans" cxnId="{7FA49117-16BA-441C-8631-C4C0B0E526C0}">
      <dgm:prSet/>
      <dgm:spPr/>
      <dgm:t>
        <a:bodyPr/>
        <a:lstStyle/>
        <a:p>
          <a:endParaRPr lang="en-US"/>
        </a:p>
      </dgm:t>
    </dgm:pt>
    <dgm:pt modelId="{8871AC11-13E6-4331-AAD3-86885032296F}">
      <dgm:prSet/>
      <dgm:spPr/>
      <dgm:t>
        <a:bodyPr/>
        <a:lstStyle/>
        <a:p>
          <a:r>
            <a:rPr lang="pt-BR" dirty="0"/>
            <a:t>FGC quem autoriza a emissão</a:t>
          </a:r>
          <a:endParaRPr lang="en-US" dirty="0"/>
        </a:p>
      </dgm:t>
    </dgm:pt>
    <dgm:pt modelId="{E13B9B7A-6C42-40EE-9929-26701CE884EB}" type="parTrans" cxnId="{EFF60114-6E67-4B84-BA97-B704266C6941}">
      <dgm:prSet/>
      <dgm:spPr/>
      <dgm:t>
        <a:bodyPr/>
        <a:lstStyle/>
        <a:p>
          <a:endParaRPr lang="en-US"/>
        </a:p>
      </dgm:t>
    </dgm:pt>
    <dgm:pt modelId="{0458AD51-AAD3-4266-845B-D11223115A02}" type="sibTrans" cxnId="{EFF60114-6E67-4B84-BA97-B704266C6941}">
      <dgm:prSet/>
      <dgm:spPr/>
      <dgm:t>
        <a:bodyPr/>
        <a:lstStyle/>
        <a:p>
          <a:endParaRPr lang="en-US"/>
        </a:p>
      </dgm:t>
    </dgm:pt>
    <dgm:pt modelId="{BB934C9F-C7B6-467E-B9BF-AEE4F01F2D19}">
      <dgm:prSet/>
      <dgm:spPr/>
      <dgm:t>
        <a:bodyPr/>
        <a:lstStyle/>
        <a:p>
          <a:r>
            <a:rPr lang="pt-BR"/>
            <a:t>Necessita de um lastro chamado “Alienação Fiduciária”</a:t>
          </a:r>
          <a:endParaRPr lang="en-US"/>
        </a:p>
      </dgm:t>
    </dgm:pt>
    <dgm:pt modelId="{680CCC6F-BECE-41CF-AE1E-3388BECE6374}" type="parTrans" cxnId="{B40A8884-A9E4-4AB1-AA37-281ED0B597C1}">
      <dgm:prSet/>
      <dgm:spPr/>
      <dgm:t>
        <a:bodyPr/>
        <a:lstStyle/>
        <a:p>
          <a:endParaRPr lang="en-US"/>
        </a:p>
      </dgm:t>
    </dgm:pt>
    <dgm:pt modelId="{8EF80436-86B1-43FE-9F90-801A37E3F1BD}" type="sibTrans" cxnId="{B40A8884-A9E4-4AB1-AA37-281ED0B597C1}">
      <dgm:prSet/>
      <dgm:spPr/>
      <dgm:t>
        <a:bodyPr/>
        <a:lstStyle/>
        <a:p>
          <a:endParaRPr lang="en-US"/>
        </a:p>
      </dgm:t>
    </dgm:pt>
    <dgm:pt modelId="{FB766505-FC93-43B9-81B3-E512863CAFBB}">
      <dgm:prSet/>
      <dgm:spPr/>
      <dgm:t>
        <a:bodyPr/>
        <a:lstStyle/>
        <a:p>
          <a:r>
            <a:rPr lang="pt-BR" dirty="0"/>
            <a:t>Cobertura de </a:t>
          </a:r>
        </a:p>
        <a:p>
          <a:r>
            <a:rPr lang="pt-BR" dirty="0" err="1"/>
            <a:t>R</a:t>
          </a:r>
          <a:r>
            <a:rPr lang="pt-BR" dirty="0"/>
            <a:t>$ 40.000.000,00</a:t>
          </a:r>
          <a:endParaRPr lang="en-US" dirty="0"/>
        </a:p>
      </dgm:t>
    </dgm:pt>
    <dgm:pt modelId="{C04B9FF3-714D-4F60-ADEA-2EA878AD8821}" type="parTrans" cxnId="{3F6AE447-EF67-4C95-8D93-48721FDB7CA5}">
      <dgm:prSet/>
      <dgm:spPr/>
      <dgm:t>
        <a:bodyPr/>
        <a:lstStyle/>
        <a:p>
          <a:endParaRPr lang="en-US"/>
        </a:p>
      </dgm:t>
    </dgm:pt>
    <dgm:pt modelId="{8868E5CB-1B3F-4CDC-A268-4826D12D5AAD}" type="sibTrans" cxnId="{3F6AE447-EF67-4C95-8D93-48721FDB7CA5}">
      <dgm:prSet/>
      <dgm:spPr/>
      <dgm:t>
        <a:bodyPr/>
        <a:lstStyle/>
        <a:p>
          <a:endParaRPr lang="en-US"/>
        </a:p>
      </dgm:t>
    </dgm:pt>
    <dgm:pt modelId="{797BF0B6-CA60-404D-BBC7-3039315EC361}">
      <dgm:prSet/>
      <dgm:spPr/>
      <dgm:t>
        <a:bodyPr/>
        <a:lstStyle/>
        <a:p>
          <a:r>
            <a:rPr lang="pt-BR" dirty="0"/>
            <a:t>Geralmente aporte mínimo a partir de </a:t>
          </a:r>
          <a:r>
            <a:rPr lang="pt-BR" dirty="0" err="1"/>
            <a:t>R</a:t>
          </a:r>
          <a:r>
            <a:rPr lang="pt-BR" dirty="0"/>
            <a:t>$ 250.000,00</a:t>
          </a:r>
          <a:endParaRPr lang="en-US" dirty="0"/>
        </a:p>
      </dgm:t>
    </dgm:pt>
    <dgm:pt modelId="{79BC70A3-12E0-45C0-A8D9-4EBFE19FE091}" type="parTrans" cxnId="{E08B28D0-5577-418D-933A-EA503FB34576}">
      <dgm:prSet/>
      <dgm:spPr/>
      <dgm:t>
        <a:bodyPr/>
        <a:lstStyle/>
        <a:p>
          <a:endParaRPr lang="en-US"/>
        </a:p>
      </dgm:t>
    </dgm:pt>
    <dgm:pt modelId="{8E6D0CE2-5124-47E8-BF16-1986DE431738}" type="sibTrans" cxnId="{E08B28D0-5577-418D-933A-EA503FB34576}">
      <dgm:prSet/>
      <dgm:spPr/>
      <dgm:t>
        <a:bodyPr/>
        <a:lstStyle/>
        <a:p>
          <a:endParaRPr lang="en-US"/>
        </a:p>
      </dgm:t>
    </dgm:pt>
    <dgm:pt modelId="{47B52306-5A5E-438C-9989-66393D60317C}">
      <dgm:prSet/>
      <dgm:spPr/>
      <dgm:t>
        <a:bodyPr/>
        <a:lstStyle/>
        <a:p>
          <a:r>
            <a:rPr lang="pt-BR"/>
            <a:t>API (Análise de perfil do investidor) conservador</a:t>
          </a:r>
          <a:endParaRPr lang="en-US"/>
        </a:p>
      </dgm:t>
    </dgm:pt>
    <dgm:pt modelId="{E77DDAD6-09E0-4C49-8E6E-7FDA2F2C89EC}" type="parTrans" cxnId="{E21D2C6B-D8F0-4F6E-9F01-FBBC4A34E639}">
      <dgm:prSet/>
      <dgm:spPr/>
      <dgm:t>
        <a:bodyPr/>
        <a:lstStyle/>
        <a:p>
          <a:endParaRPr lang="en-US"/>
        </a:p>
      </dgm:t>
    </dgm:pt>
    <dgm:pt modelId="{FDD4CB3C-C265-440B-9E47-A96F930989CF}" type="sibTrans" cxnId="{E21D2C6B-D8F0-4F6E-9F01-FBBC4A34E639}">
      <dgm:prSet/>
      <dgm:spPr/>
      <dgm:t>
        <a:bodyPr/>
        <a:lstStyle/>
        <a:p>
          <a:endParaRPr lang="en-US"/>
        </a:p>
      </dgm:t>
    </dgm:pt>
    <dgm:pt modelId="{3169BA1C-A568-4F86-AEF7-EBEE19E02B53}">
      <dgm:prSet/>
      <dgm:spPr/>
      <dgm:t>
        <a:bodyPr/>
        <a:lstStyle/>
        <a:p>
          <a:r>
            <a:rPr lang="pt-BR"/>
            <a:t>Não é permitido resgate antes do prazo estipulado</a:t>
          </a:r>
          <a:endParaRPr lang="en-US"/>
        </a:p>
      </dgm:t>
    </dgm:pt>
    <dgm:pt modelId="{0FA54A0C-1F25-4533-A66E-9A8041E2EEA3}" type="parTrans" cxnId="{35E719A6-44C0-4177-98AE-B48EF26EA3AC}">
      <dgm:prSet/>
      <dgm:spPr/>
      <dgm:t>
        <a:bodyPr/>
        <a:lstStyle/>
        <a:p>
          <a:endParaRPr lang="en-US"/>
        </a:p>
      </dgm:t>
    </dgm:pt>
    <dgm:pt modelId="{339430EA-E2FA-4DBB-B5B9-08161D5EFDA1}" type="sibTrans" cxnId="{35E719A6-44C0-4177-98AE-B48EF26EA3AC}">
      <dgm:prSet/>
      <dgm:spPr/>
      <dgm:t>
        <a:bodyPr/>
        <a:lstStyle/>
        <a:p>
          <a:endParaRPr lang="en-US"/>
        </a:p>
      </dgm:t>
    </dgm:pt>
    <dgm:pt modelId="{4F17A139-EC99-4732-B20F-BBB2149C988C}">
      <dgm:prSet/>
      <dgm:spPr/>
      <dgm:t>
        <a:bodyPr/>
        <a:lstStyle/>
        <a:p>
          <a:r>
            <a:rPr lang="pt-BR"/>
            <a:t>Período mínimo de vencimento varia entre 6 e 36 meses</a:t>
          </a:r>
          <a:endParaRPr lang="en-US"/>
        </a:p>
      </dgm:t>
    </dgm:pt>
    <dgm:pt modelId="{3CC99774-13D5-4A20-8CDD-65B0BFEBB58A}" type="parTrans" cxnId="{BE67D0BB-9FAA-4DC6-B8DB-5C06E19FA9B5}">
      <dgm:prSet/>
      <dgm:spPr/>
      <dgm:t>
        <a:bodyPr/>
        <a:lstStyle/>
        <a:p>
          <a:endParaRPr lang="en-US"/>
        </a:p>
      </dgm:t>
    </dgm:pt>
    <dgm:pt modelId="{D3C9D922-52D9-41E9-8CAC-31B0F7F50C83}" type="sibTrans" cxnId="{BE67D0BB-9FAA-4DC6-B8DB-5C06E19FA9B5}">
      <dgm:prSet/>
      <dgm:spPr/>
      <dgm:t>
        <a:bodyPr/>
        <a:lstStyle/>
        <a:p>
          <a:endParaRPr lang="en-US"/>
        </a:p>
      </dgm:t>
    </dgm:pt>
    <dgm:pt modelId="{A1E301C5-6BAD-294A-8876-7CEF5FA25022}" type="pres">
      <dgm:prSet presAssocID="{04349E4A-76E2-4131-8A18-9DC1284C497A}" presName="diagram" presStyleCnt="0">
        <dgm:presLayoutVars>
          <dgm:dir/>
          <dgm:resizeHandles val="exact"/>
        </dgm:presLayoutVars>
      </dgm:prSet>
      <dgm:spPr/>
    </dgm:pt>
    <dgm:pt modelId="{A477AA18-3DBB-8244-B8F0-9A70AAD3FABD}" type="pres">
      <dgm:prSet presAssocID="{65077C63-F9A3-4C15-A22D-79C3EDFE88A9}" presName="node" presStyleLbl="node1" presStyleIdx="0" presStyleCnt="8">
        <dgm:presLayoutVars>
          <dgm:bulletEnabled val="1"/>
        </dgm:presLayoutVars>
      </dgm:prSet>
      <dgm:spPr/>
    </dgm:pt>
    <dgm:pt modelId="{1615D120-C3E5-6B49-A294-3ACBCF62F44B}" type="pres">
      <dgm:prSet presAssocID="{9608C0F3-EE1C-4805-B9F9-920AF67653D8}" presName="sibTrans" presStyleCnt="0"/>
      <dgm:spPr/>
    </dgm:pt>
    <dgm:pt modelId="{23CF149C-23CC-474E-9F3D-51ABC8415D39}" type="pres">
      <dgm:prSet presAssocID="{8871AC11-13E6-4331-AAD3-86885032296F}" presName="node" presStyleLbl="node1" presStyleIdx="1" presStyleCnt="8" custLinFactNeighborX="-1333" custLinFactNeighborY="556">
        <dgm:presLayoutVars>
          <dgm:bulletEnabled val="1"/>
        </dgm:presLayoutVars>
      </dgm:prSet>
      <dgm:spPr/>
    </dgm:pt>
    <dgm:pt modelId="{66B434DD-5E90-4F43-9391-22840E55D8B0}" type="pres">
      <dgm:prSet presAssocID="{0458AD51-AAD3-4266-845B-D11223115A02}" presName="sibTrans" presStyleCnt="0"/>
      <dgm:spPr/>
    </dgm:pt>
    <dgm:pt modelId="{82D535F7-58D0-A84F-8E40-4B81C8912A7D}" type="pres">
      <dgm:prSet presAssocID="{BB934C9F-C7B6-467E-B9BF-AEE4F01F2D19}" presName="node" presStyleLbl="node1" presStyleIdx="2" presStyleCnt="8">
        <dgm:presLayoutVars>
          <dgm:bulletEnabled val="1"/>
        </dgm:presLayoutVars>
      </dgm:prSet>
      <dgm:spPr/>
    </dgm:pt>
    <dgm:pt modelId="{EA11CA8A-F6DC-1047-B651-58DF7DA6D9CE}" type="pres">
      <dgm:prSet presAssocID="{8EF80436-86B1-43FE-9F90-801A37E3F1BD}" presName="sibTrans" presStyleCnt="0"/>
      <dgm:spPr/>
    </dgm:pt>
    <dgm:pt modelId="{0146FE0A-238B-BA4E-BF71-6E19350AEF91}" type="pres">
      <dgm:prSet presAssocID="{FB766505-FC93-43B9-81B3-E512863CAFBB}" presName="node" presStyleLbl="node1" presStyleIdx="3" presStyleCnt="8">
        <dgm:presLayoutVars>
          <dgm:bulletEnabled val="1"/>
        </dgm:presLayoutVars>
      </dgm:prSet>
      <dgm:spPr/>
    </dgm:pt>
    <dgm:pt modelId="{C3AA112E-E27B-8F41-94F2-884F594089F0}" type="pres">
      <dgm:prSet presAssocID="{8868E5CB-1B3F-4CDC-A268-4826D12D5AAD}" presName="sibTrans" presStyleCnt="0"/>
      <dgm:spPr/>
    </dgm:pt>
    <dgm:pt modelId="{D2315189-83B8-FD4B-9CC6-B23AB7506E95}" type="pres">
      <dgm:prSet presAssocID="{797BF0B6-CA60-404D-BBC7-3039315EC361}" presName="node" presStyleLbl="node1" presStyleIdx="4" presStyleCnt="8">
        <dgm:presLayoutVars>
          <dgm:bulletEnabled val="1"/>
        </dgm:presLayoutVars>
      </dgm:prSet>
      <dgm:spPr/>
    </dgm:pt>
    <dgm:pt modelId="{4DDBC23A-C7DD-1F40-B547-32733938A9F3}" type="pres">
      <dgm:prSet presAssocID="{8E6D0CE2-5124-47E8-BF16-1986DE431738}" presName="sibTrans" presStyleCnt="0"/>
      <dgm:spPr/>
    </dgm:pt>
    <dgm:pt modelId="{2FE2DB3D-BD52-A441-BB04-E496EC0171E2}" type="pres">
      <dgm:prSet presAssocID="{47B52306-5A5E-438C-9989-66393D60317C}" presName="node" presStyleLbl="node1" presStyleIdx="5" presStyleCnt="8">
        <dgm:presLayoutVars>
          <dgm:bulletEnabled val="1"/>
        </dgm:presLayoutVars>
      </dgm:prSet>
      <dgm:spPr/>
    </dgm:pt>
    <dgm:pt modelId="{BABD547D-1500-8C41-9CF0-E75E8FDDED36}" type="pres">
      <dgm:prSet presAssocID="{FDD4CB3C-C265-440B-9E47-A96F930989CF}" presName="sibTrans" presStyleCnt="0"/>
      <dgm:spPr/>
    </dgm:pt>
    <dgm:pt modelId="{9B7436B4-2B7F-EF45-9C6C-338308243F94}" type="pres">
      <dgm:prSet presAssocID="{3169BA1C-A568-4F86-AEF7-EBEE19E02B53}" presName="node" presStyleLbl="node1" presStyleIdx="6" presStyleCnt="8">
        <dgm:presLayoutVars>
          <dgm:bulletEnabled val="1"/>
        </dgm:presLayoutVars>
      </dgm:prSet>
      <dgm:spPr/>
    </dgm:pt>
    <dgm:pt modelId="{8EA7B7B6-AB10-4145-A654-15EAD7C6169E}" type="pres">
      <dgm:prSet presAssocID="{339430EA-E2FA-4DBB-B5B9-08161D5EFDA1}" presName="sibTrans" presStyleCnt="0"/>
      <dgm:spPr/>
    </dgm:pt>
    <dgm:pt modelId="{EE75D444-B63A-E748-81CD-DF89EDE05DCB}" type="pres">
      <dgm:prSet presAssocID="{4F17A139-EC99-4732-B20F-BBB2149C988C}" presName="node" presStyleLbl="node1" presStyleIdx="7" presStyleCnt="8">
        <dgm:presLayoutVars>
          <dgm:bulletEnabled val="1"/>
        </dgm:presLayoutVars>
      </dgm:prSet>
      <dgm:spPr/>
    </dgm:pt>
  </dgm:ptLst>
  <dgm:cxnLst>
    <dgm:cxn modelId="{EFF60114-6E67-4B84-BA97-B704266C6941}" srcId="{04349E4A-76E2-4131-8A18-9DC1284C497A}" destId="{8871AC11-13E6-4331-AAD3-86885032296F}" srcOrd="1" destOrd="0" parTransId="{E13B9B7A-6C42-40EE-9929-26701CE884EB}" sibTransId="{0458AD51-AAD3-4266-845B-D11223115A02}"/>
    <dgm:cxn modelId="{7FA49117-16BA-441C-8631-C4C0B0E526C0}" srcId="{04349E4A-76E2-4131-8A18-9DC1284C497A}" destId="{65077C63-F9A3-4C15-A22D-79C3EDFE88A9}" srcOrd="0" destOrd="0" parTransId="{F4F31DC0-5E58-4589-8987-9D114C8FCFD7}" sibTransId="{9608C0F3-EE1C-4805-B9F9-920AF67653D8}"/>
    <dgm:cxn modelId="{32B8F844-F740-204A-B5BB-FA74300CB663}" type="presOf" srcId="{47B52306-5A5E-438C-9989-66393D60317C}" destId="{2FE2DB3D-BD52-A441-BB04-E496EC0171E2}" srcOrd="0" destOrd="0" presId="urn:microsoft.com/office/officeart/2005/8/layout/default"/>
    <dgm:cxn modelId="{3F6AE447-EF67-4C95-8D93-48721FDB7CA5}" srcId="{04349E4A-76E2-4131-8A18-9DC1284C497A}" destId="{FB766505-FC93-43B9-81B3-E512863CAFBB}" srcOrd="3" destOrd="0" parTransId="{C04B9FF3-714D-4F60-ADEA-2EA878AD8821}" sibTransId="{8868E5CB-1B3F-4CDC-A268-4826D12D5AAD}"/>
    <dgm:cxn modelId="{5453EC50-090C-E846-974D-BB089582E1C1}" type="presOf" srcId="{BB934C9F-C7B6-467E-B9BF-AEE4F01F2D19}" destId="{82D535F7-58D0-A84F-8E40-4B81C8912A7D}" srcOrd="0" destOrd="0" presId="urn:microsoft.com/office/officeart/2005/8/layout/default"/>
    <dgm:cxn modelId="{BD333D52-A207-9F47-B38F-19F5DDDA7F2F}" type="presOf" srcId="{3169BA1C-A568-4F86-AEF7-EBEE19E02B53}" destId="{9B7436B4-2B7F-EF45-9C6C-338308243F94}" srcOrd="0" destOrd="0" presId="urn:microsoft.com/office/officeart/2005/8/layout/default"/>
    <dgm:cxn modelId="{E21D2C6B-D8F0-4F6E-9F01-FBBC4A34E639}" srcId="{04349E4A-76E2-4131-8A18-9DC1284C497A}" destId="{47B52306-5A5E-438C-9989-66393D60317C}" srcOrd="5" destOrd="0" parTransId="{E77DDAD6-09E0-4C49-8E6E-7FDA2F2C89EC}" sibTransId="{FDD4CB3C-C265-440B-9E47-A96F930989CF}"/>
    <dgm:cxn modelId="{D93FC180-8D70-D84D-8166-3AC95136F0D9}" type="presOf" srcId="{FB766505-FC93-43B9-81B3-E512863CAFBB}" destId="{0146FE0A-238B-BA4E-BF71-6E19350AEF91}" srcOrd="0" destOrd="0" presId="urn:microsoft.com/office/officeart/2005/8/layout/default"/>
    <dgm:cxn modelId="{B40A8884-A9E4-4AB1-AA37-281ED0B597C1}" srcId="{04349E4A-76E2-4131-8A18-9DC1284C497A}" destId="{BB934C9F-C7B6-467E-B9BF-AEE4F01F2D19}" srcOrd="2" destOrd="0" parTransId="{680CCC6F-BECE-41CF-AE1E-3388BECE6374}" sibTransId="{8EF80436-86B1-43FE-9F90-801A37E3F1BD}"/>
    <dgm:cxn modelId="{1C811B8E-EC87-5442-97B2-2B0CA2D59DF3}" type="presOf" srcId="{65077C63-F9A3-4C15-A22D-79C3EDFE88A9}" destId="{A477AA18-3DBB-8244-B8F0-9A70AAD3FABD}" srcOrd="0" destOrd="0" presId="urn:microsoft.com/office/officeart/2005/8/layout/default"/>
    <dgm:cxn modelId="{35FAAC8E-3530-144E-9FB8-11407907894B}" type="presOf" srcId="{4F17A139-EC99-4732-B20F-BBB2149C988C}" destId="{EE75D444-B63A-E748-81CD-DF89EDE05DCB}" srcOrd="0" destOrd="0" presId="urn:microsoft.com/office/officeart/2005/8/layout/default"/>
    <dgm:cxn modelId="{E2F011A3-0745-5F4A-B733-A15BBBD8AF90}" type="presOf" srcId="{797BF0B6-CA60-404D-BBC7-3039315EC361}" destId="{D2315189-83B8-FD4B-9CC6-B23AB7506E95}" srcOrd="0" destOrd="0" presId="urn:microsoft.com/office/officeart/2005/8/layout/default"/>
    <dgm:cxn modelId="{35E719A6-44C0-4177-98AE-B48EF26EA3AC}" srcId="{04349E4A-76E2-4131-8A18-9DC1284C497A}" destId="{3169BA1C-A568-4F86-AEF7-EBEE19E02B53}" srcOrd="6" destOrd="0" parTransId="{0FA54A0C-1F25-4533-A66E-9A8041E2EEA3}" sibTransId="{339430EA-E2FA-4DBB-B5B9-08161D5EFDA1}"/>
    <dgm:cxn modelId="{D7A8A1AF-ED77-6F40-A06A-58FDAA49E3E6}" type="presOf" srcId="{8871AC11-13E6-4331-AAD3-86885032296F}" destId="{23CF149C-23CC-474E-9F3D-51ABC8415D39}" srcOrd="0" destOrd="0" presId="urn:microsoft.com/office/officeart/2005/8/layout/default"/>
    <dgm:cxn modelId="{BE67D0BB-9FAA-4DC6-B8DB-5C06E19FA9B5}" srcId="{04349E4A-76E2-4131-8A18-9DC1284C497A}" destId="{4F17A139-EC99-4732-B20F-BBB2149C988C}" srcOrd="7" destOrd="0" parTransId="{3CC99774-13D5-4A20-8CDD-65B0BFEBB58A}" sibTransId="{D3C9D922-52D9-41E9-8CAC-31B0F7F50C83}"/>
    <dgm:cxn modelId="{E08B28D0-5577-418D-933A-EA503FB34576}" srcId="{04349E4A-76E2-4131-8A18-9DC1284C497A}" destId="{797BF0B6-CA60-404D-BBC7-3039315EC361}" srcOrd="4" destOrd="0" parTransId="{79BC70A3-12E0-45C0-A8D9-4EBFE19FE091}" sibTransId="{8E6D0CE2-5124-47E8-BF16-1986DE431738}"/>
    <dgm:cxn modelId="{81321BF3-7A40-7247-A9BE-05C4FFA55A80}" type="presOf" srcId="{04349E4A-76E2-4131-8A18-9DC1284C497A}" destId="{A1E301C5-6BAD-294A-8876-7CEF5FA25022}" srcOrd="0" destOrd="0" presId="urn:microsoft.com/office/officeart/2005/8/layout/default"/>
    <dgm:cxn modelId="{96547D5E-D34A-B747-8091-227362B88F8F}" type="presParOf" srcId="{A1E301C5-6BAD-294A-8876-7CEF5FA25022}" destId="{A477AA18-3DBB-8244-B8F0-9A70AAD3FABD}" srcOrd="0" destOrd="0" presId="urn:microsoft.com/office/officeart/2005/8/layout/default"/>
    <dgm:cxn modelId="{F1395BB1-5EC5-0944-8FCB-CB1421703E61}" type="presParOf" srcId="{A1E301C5-6BAD-294A-8876-7CEF5FA25022}" destId="{1615D120-C3E5-6B49-A294-3ACBCF62F44B}" srcOrd="1" destOrd="0" presId="urn:microsoft.com/office/officeart/2005/8/layout/default"/>
    <dgm:cxn modelId="{16FA5C04-DD18-5143-B8AC-BE80645A0BD3}" type="presParOf" srcId="{A1E301C5-6BAD-294A-8876-7CEF5FA25022}" destId="{23CF149C-23CC-474E-9F3D-51ABC8415D39}" srcOrd="2" destOrd="0" presId="urn:microsoft.com/office/officeart/2005/8/layout/default"/>
    <dgm:cxn modelId="{8B742E33-861B-B54A-BFCF-444479BF9734}" type="presParOf" srcId="{A1E301C5-6BAD-294A-8876-7CEF5FA25022}" destId="{66B434DD-5E90-4F43-9391-22840E55D8B0}" srcOrd="3" destOrd="0" presId="urn:microsoft.com/office/officeart/2005/8/layout/default"/>
    <dgm:cxn modelId="{CDD56ACF-3EFA-0942-85D8-49095BA20914}" type="presParOf" srcId="{A1E301C5-6BAD-294A-8876-7CEF5FA25022}" destId="{82D535F7-58D0-A84F-8E40-4B81C8912A7D}" srcOrd="4" destOrd="0" presId="urn:microsoft.com/office/officeart/2005/8/layout/default"/>
    <dgm:cxn modelId="{6BC2EE97-0F45-0C47-B937-1EA504684E9C}" type="presParOf" srcId="{A1E301C5-6BAD-294A-8876-7CEF5FA25022}" destId="{EA11CA8A-F6DC-1047-B651-58DF7DA6D9CE}" srcOrd="5" destOrd="0" presId="urn:microsoft.com/office/officeart/2005/8/layout/default"/>
    <dgm:cxn modelId="{26EDA17E-6FD8-C44F-9F34-11C5BCCB7962}" type="presParOf" srcId="{A1E301C5-6BAD-294A-8876-7CEF5FA25022}" destId="{0146FE0A-238B-BA4E-BF71-6E19350AEF91}" srcOrd="6" destOrd="0" presId="urn:microsoft.com/office/officeart/2005/8/layout/default"/>
    <dgm:cxn modelId="{B57BEECE-DCCE-DA45-931F-31D3F0D716CB}" type="presParOf" srcId="{A1E301C5-6BAD-294A-8876-7CEF5FA25022}" destId="{C3AA112E-E27B-8F41-94F2-884F594089F0}" srcOrd="7" destOrd="0" presId="urn:microsoft.com/office/officeart/2005/8/layout/default"/>
    <dgm:cxn modelId="{5296AF7B-44E5-D948-98BC-B5027CE3755E}" type="presParOf" srcId="{A1E301C5-6BAD-294A-8876-7CEF5FA25022}" destId="{D2315189-83B8-FD4B-9CC6-B23AB7506E95}" srcOrd="8" destOrd="0" presId="urn:microsoft.com/office/officeart/2005/8/layout/default"/>
    <dgm:cxn modelId="{A4954110-1552-4743-8DBF-B2155640FBF8}" type="presParOf" srcId="{A1E301C5-6BAD-294A-8876-7CEF5FA25022}" destId="{4DDBC23A-C7DD-1F40-B547-32733938A9F3}" srcOrd="9" destOrd="0" presId="urn:microsoft.com/office/officeart/2005/8/layout/default"/>
    <dgm:cxn modelId="{7AF1B0F9-95AE-2A4D-9CAE-566DAFF3175F}" type="presParOf" srcId="{A1E301C5-6BAD-294A-8876-7CEF5FA25022}" destId="{2FE2DB3D-BD52-A441-BB04-E496EC0171E2}" srcOrd="10" destOrd="0" presId="urn:microsoft.com/office/officeart/2005/8/layout/default"/>
    <dgm:cxn modelId="{A3BA4D45-83DB-F047-B315-1B432E0FA97D}" type="presParOf" srcId="{A1E301C5-6BAD-294A-8876-7CEF5FA25022}" destId="{BABD547D-1500-8C41-9CF0-E75E8FDDED36}" srcOrd="11" destOrd="0" presId="urn:microsoft.com/office/officeart/2005/8/layout/default"/>
    <dgm:cxn modelId="{FBB77308-FEBA-6E40-B8DF-9C5769900372}" type="presParOf" srcId="{A1E301C5-6BAD-294A-8876-7CEF5FA25022}" destId="{9B7436B4-2B7F-EF45-9C6C-338308243F94}" srcOrd="12" destOrd="0" presId="urn:microsoft.com/office/officeart/2005/8/layout/default"/>
    <dgm:cxn modelId="{4DC3CEA9-6EA1-3540-BCC1-696A1CBCB697}" type="presParOf" srcId="{A1E301C5-6BAD-294A-8876-7CEF5FA25022}" destId="{8EA7B7B6-AB10-4145-A654-15EAD7C6169E}" srcOrd="13" destOrd="0" presId="urn:microsoft.com/office/officeart/2005/8/layout/default"/>
    <dgm:cxn modelId="{66A2CD39-7FFF-D743-A41B-D9933C4A4E19}" type="presParOf" srcId="{A1E301C5-6BAD-294A-8876-7CEF5FA25022}" destId="{EE75D444-B63A-E748-81CD-DF89EDE05DCB}" srcOrd="1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477AA18-3DBB-8244-B8F0-9A70AAD3FABD}">
      <dsp:nvSpPr>
        <dsp:cNvPr id="0" name=""/>
        <dsp:cNvSpPr/>
      </dsp:nvSpPr>
      <dsp:spPr>
        <a:xfrm>
          <a:off x="3201" y="445489"/>
          <a:ext cx="2539866" cy="152391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/>
            <a:t>Instrumento de Renda Fixa emitido por bancos de pequeno a médio porte , é semelhante aos CDBs, mas com garantia especial, usado para captação de recursos</a:t>
          </a:r>
          <a:endParaRPr lang="en-US" sz="1600" kern="1200" dirty="0"/>
        </a:p>
      </dsp:txBody>
      <dsp:txXfrm>
        <a:off x="3201" y="445489"/>
        <a:ext cx="2539866" cy="1523919"/>
      </dsp:txXfrm>
    </dsp:sp>
    <dsp:sp modelId="{23CF149C-23CC-474E-9F3D-51ABC8415D39}">
      <dsp:nvSpPr>
        <dsp:cNvPr id="0" name=""/>
        <dsp:cNvSpPr/>
      </dsp:nvSpPr>
      <dsp:spPr>
        <a:xfrm>
          <a:off x="2763198" y="453962"/>
          <a:ext cx="2539866" cy="1523919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/>
            <a:t>FGC quem autoriza a emissão</a:t>
          </a:r>
          <a:endParaRPr lang="en-US" sz="1600" kern="1200" dirty="0"/>
        </a:p>
      </dsp:txBody>
      <dsp:txXfrm>
        <a:off x="2763198" y="453962"/>
        <a:ext cx="2539866" cy="1523919"/>
      </dsp:txXfrm>
    </dsp:sp>
    <dsp:sp modelId="{82D535F7-58D0-A84F-8E40-4B81C8912A7D}">
      <dsp:nvSpPr>
        <dsp:cNvPr id="0" name=""/>
        <dsp:cNvSpPr/>
      </dsp:nvSpPr>
      <dsp:spPr>
        <a:xfrm>
          <a:off x="5590907" y="445489"/>
          <a:ext cx="2539866" cy="152391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/>
            <a:t>Necessita de um lastro chamado “Alienação Fiduciária”</a:t>
          </a:r>
          <a:endParaRPr lang="en-US" sz="1600" kern="1200"/>
        </a:p>
      </dsp:txBody>
      <dsp:txXfrm>
        <a:off x="5590907" y="445489"/>
        <a:ext cx="2539866" cy="1523919"/>
      </dsp:txXfrm>
    </dsp:sp>
    <dsp:sp modelId="{0146FE0A-238B-BA4E-BF71-6E19350AEF91}">
      <dsp:nvSpPr>
        <dsp:cNvPr id="0" name=""/>
        <dsp:cNvSpPr/>
      </dsp:nvSpPr>
      <dsp:spPr>
        <a:xfrm>
          <a:off x="8384760" y="445489"/>
          <a:ext cx="2539866" cy="1523919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/>
            <a:t>Cobertura de 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 err="1"/>
            <a:t>R</a:t>
          </a:r>
          <a:r>
            <a:rPr lang="pt-BR" sz="1600" kern="1200" dirty="0"/>
            <a:t>$ 40.000.000,00</a:t>
          </a:r>
          <a:endParaRPr lang="en-US" sz="1600" kern="1200" dirty="0"/>
        </a:p>
      </dsp:txBody>
      <dsp:txXfrm>
        <a:off x="8384760" y="445489"/>
        <a:ext cx="2539866" cy="1523919"/>
      </dsp:txXfrm>
    </dsp:sp>
    <dsp:sp modelId="{D2315189-83B8-FD4B-9CC6-B23AB7506E95}">
      <dsp:nvSpPr>
        <dsp:cNvPr id="0" name=""/>
        <dsp:cNvSpPr/>
      </dsp:nvSpPr>
      <dsp:spPr>
        <a:xfrm>
          <a:off x="3201" y="2223395"/>
          <a:ext cx="2539866" cy="1523919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/>
            <a:t>Geralmente aporte mínimo a partir de </a:t>
          </a:r>
          <a:r>
            <a:rPr lang="pt-BR" sz="1600" kern="1200" dirty="0" err="1"/>
            <a:t>R</a:t>
          </a:r>
          <a:r>
            <a:rPr lang="pt-BR" sz="1600" kern="1200" dirty="0"/>
            <a:t>$ 250.000,00</a:t>
          </a:r>
          <a:endParaRPr lang="en-US" sz="1600" kern="1200" dirty="0"/>
        </a:p>
      </dsp:txBody>
      <dsp:txXfrm>
        <a:off x="3201" y="2223395"/>
        <a:ext cx="2539866" cy="1523919"/>
      </dsp:txXfrm>
    </dsp:sp>
    <dsp:sp modelId="{2FE2DB3D-BD52-A441-BB04-E496EC0171E2}">
      <dsp:nvSpPr>
        <dsp:cNvPr id="0" name=""/>
        <dsp:cNvSpPr/>
      </dsp:nvSpPr>
      <dsp:spPr>
        <a:xfrm>
          <a:off x="2797054" y="2223395"/>
          <a:ext cx="2539866" cy="152391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/>
            <a:t>API (Análise de perfil do investidor) conservador</a:t>
          </a:r>
          <a:endParaRPr lang="en-US" sz="1600" kern="1200"/>
        </a:p>
      </dsp:txBody>
      <dsp:txXfrm>
        <a:off x="2797054" y="2223395"/>
        <a:ext cx="2539866" cy="1523919"/>
      </dsp:txXfrm>
    </dsp:sp>
    <dsp:sp modelId="{9B7436B4-2B7F-EF45-9C6C-338308243F94}">
      <dsp:nvSpPr>
        <dsp:cNvPr id="0" name=""/>
        <dsp:cNvSpPr/>
      </dsp:nvSpPr>
      <dsp:spPr>
        <a:xfrm>
          <a:off x="5590907" y="2223395"/>
          <a:ext cx="2539866" cy="1523919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/>
            <a:t>Não é permitido resgate antes do prazo estipulado</a:t>
          </a:r>
          <a:endParaRPr lang="en-US" sz="1600" kern="1200"/>
        </a:p>
      </dsp:txBody>
      <dsp:txXfrm>
        <a:off x="5590907" y="2223395"/>
        <a:ext cx="2539866" cy="1523919"/>
      </dsp:txXfrm>
    </dsp:sp>
    <dsp:sp modelId="{EE75D444-B63A-E748-81CD-DF89EDE05DCB}">
      <dsp:nvSpPr>
        <dsp:cNvPr id="0" name=""/>
        <dsp:cNvSpPr/>
      </dsp:nvSpPr>
      <dsp:spPr>
        <a:xfrm>
          <a:off x="8384760" y="2223395"/>
          <a:ext cx="2539866" cy="152391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/>
            <a:t>Período mínimo de vencimento varia entre 6 e 36 meses</a:t>
          </a:r>
          <a:endParaRPr lang="en-US" sz="1600" kern="1200"/>
        </a:p>
      </dsp:txBody>
      <dsp:txXfrm>
        <a:off x="8384760" y="2223395"/>
        <a:ext cx="2539866" cy="152391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" name="Google Shape;104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9899812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286352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4605255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6841102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5715259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833742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8002065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2662145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Google Shape;379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Google Shape;379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0347021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Google Shape;379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1267863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Google Shape;379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2305176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Google Shape;379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3950531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Google Shape;379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943091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Google Shape;379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0777440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Google Shape;379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952280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Google Shape;379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8264813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Google Shape;379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9873309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" name="Google Shape;417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" name="Google Shape;417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4432846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" name="Google Shape;417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4600954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" name="Google Shape;417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8283588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" name="Google Shape;417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45905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" name="Google Shape;436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593766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" name="Google Shape;436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3688508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" name="Google Shape;436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6584836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" name="Google Shape;436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4937753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" name="Google Shape;436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5755363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" name="Google Shape;436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8434187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" name="Google Shape;436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8864058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7017028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3160727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617572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43789843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5005942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94632094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4033718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8" name="Google Shape;478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0" name="Google Shape;500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6" name="Google Shape;506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B4BA35A-E368-6462-0B59-E3203FC40D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A261799-D1FA-51D4-A885-B2143FA713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4CD07BF-FEAE-B84B-47DC-BA3951B8F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79DFC93-7790-5DA0-5CAE-0DB34BE40B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4D9C2CC-2613-5D88-3A1F-BD51BD94E1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922240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2C8EE6F-F977-B41C-F656-EA45D10EC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123572C1-CBDE-EE54-F5C4-0AFD960C50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033BA4F-79F5-C024-07B9-EEED644257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3AB02C2-ABF4-2B7B-109F-17C7E0F946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B35C430-88F9-5C0B-25FA-84244C66B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71746069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398BEDC4-2FBC-FCF0-29FF-92C67485648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ED584AE5-4627-59DE-C430-29D27EB567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0203041-3E7A-6077-5F6B-5960250D0D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FFE1B5E-DE5D-2FB4-8A56-3E40AC48E6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AF4B57A-559E-34BB-0CC6-CB30302FC8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10385527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m com Legenda" type="picTx">
  <p:cSld name="1_Imagem com Legenda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8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48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48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4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4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4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799794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F31AC8-95BD-D417-1511-09EC20A8F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9FB8EA8-7D65-F388-C4B0-0AB8A2999F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EF21B78-B777-96CF-4075-75477EE3A9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96CC76C-7E5D-AB92-F8D7-59878C9C2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E6AA0FE-AB87-D7BE-E22B-FE7837A70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996060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3650B0-7563-ACE6-877D-EA50CFE8BB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8DEE9D0-294A-9C53-5EAF-50E3A74C02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34C74C3-95F8-AE94-CF73-A5128C506E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E0FA447-FED3-6008-CBD5-9E97CCB3F8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09C35D0-068A-1AB8-A450-A8D4AA76A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35276193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E4BEF92-3DB9-10FA-7E06-538BADD67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ED29163-4561-66EA-0652-F20967826A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A0B701A7-CF62-BBE4-E2C0-B0932131AE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F8CE7F7B-3916-5EE6-6054-43966003EE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6B89CEA6-A0EB-25B8-D4ED-E92AB4908E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EAF3BDA1-1E2F-463B-1A7B-0124B8A295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19757655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1664F5-BC29-A1AF-685A-390DA769F1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4773DD6-1991-F990-1996-80F522D5AF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75F70897-CA71-9FC7-796F-D85D47C2CC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DB4B40EC-E76B-B0A8-ED48-8BF6E28851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DF9E9246-A38E-325F-B9A7-9B5BF1EAB0D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8E4DEB1D-4246-0436-577B-A907546C87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65A4D4CF-7455-5362-FAF6-5A499D0A10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1B19C551-5F6F-C591-374A-223598AA8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16365527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56389F-41CC-42DD-0F04-873292588E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3FB53CCE-4FE6-5F9B-A1B6-8CA6BEFED9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DB028501-D8D3-1490-364B-AFFACEF22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37E462AE-C8D6-A4D2-FC39-F1AAB593F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69503897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3387BDC3-7C8D-40F3-6280-6ED58CA11D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91A997AE-0E02-E64F-56F3-229899EA72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03FF86B5-B910-5877-CDB8-ECAFAD98C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69988393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BEBC36-7809-18CF-6E72-3F78B5F3EC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81E9819-AFB2-85C4-2B9C-53504D17E9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F9FCD9E-B3D4-9BEC-F0C3-C3A002C1FE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0E1B363-6A70-7F34-828E-AEE80AEE1B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CA6A57D-F1D1-EB57-2A44-F18ED69C2D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70CCE11-B5FA-68EE-7FAF-5D5C13497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13818370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89D51E-AE90-C8E3-FC26-76F920A39F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FC09DEBA-F22A-EC5D-BB81-D085C57DB9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AED5554-1BA3-1B14-7696-9C5BAC6B24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7A30123F-C339-040C-F59B-B7140D3D82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D60C50C1-FB7E-7CD6-A1B8-FB2A2D3A7A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968FFC96-FBB5-14F9-1368-C2B477694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58176955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9D47945D-A2C0-F346-86A8-B9D3D14328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D4CB391-A53D-C4B5-0A13-59E12F6E9B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14D5358-C0D9-14A4-BE3B-6371189A17C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A4F3E2E-5AD9-65E8-C647-58DFEECB2D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5D14B94-7535-5A96-832E-A3A8FE130B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723898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  <p:sldLayoutId id="2147483676" r:id="rId1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3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7" Type="http://schemas.openxmlformats.org/officeDocument/2006/relationships/image" Target="../media/image38.jp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jpg"/><Relationship Id="rId4" Type="http://schemas.openxmlformats.org/officeDocument/2006/relationships/image" Target="../media/image35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https://gestaodesegurancaprivada.com.br/instituicoes-financeiras-significado-banco/#:~:text=Bancos%20privados%20s%C3%A3o%20institui%C3%A7%C3%B5es%20comerciais,BMG%2C%20Banco%20Citibank%20e%20etc" TargetMode="External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valor.srv.br/pergunta.php?id=7447&amp;titulo=correspondentes-no-pais-utilizacao-do-termo-banco-no-nome#:~:text=Dentro%20do%20sistema%20financeiro%2C%20o,uso%20da%20palavra%20%22banco%22" TargetMode="External"/><Relationship Id="rId4" Type="http://schemas.openxmlformats.org/officeDocument/2006/relationships/hyperlink" Target="https://blog.xpeducacao.com.br/instituicao-financeira/#:~:text=No%20entanto%2C%20muitas%20pessoas%20acreditam,presente%20no%20mercado%20de%20investimentos" TargetMode="Externa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opinvest.com.br/bancos-comerciais-de-investimentos-e-multiplos/?gclid=EAIaIQobChMIqrvuqtyA_QIVCumRCh3idgzIEAAYASAAEgJWHPD_BwE" TargetMode="External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fomoney.com.br/guias/cvm-comissao-de-valores-mobiliarios/#:~:text=Al%C3%A9m%20de%20desenvolver%20e%20fiscalizar,o%20financiamento%20de%20suas%20atividades" TargetMode="External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youtube.com/@ProfLucasSilva" TargetMode="External"/><Relationship Id="rId4" Type="http://schemas.openxmlformats.org/officeDocument/2006/relationships/hyperlink" Target="https://www.infomoney.com.br/guias/fgc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1" descr="Como trabalhar no mercado financeiro? O que é necessário para atuar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0"/>
            <a:ext cx="12191980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"/>
          <p:cNvSpPr/>
          <p:nvPr/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lt1">
              <a:alpha val="92941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p1"/>
          <p:cNvSpPr txBox="1">
            <a:spLocks noGrp="1"/>
          </p:cNvSpPr>
          <p:nvPr>
            <p:ph type="ctrTitle"/>
          </p:nvPr>
        </p:nvSpPr>
        <p:spPr>
          <a:xfrm>
            <a:off x="523875" y="5317240"/>
            <a:ext cx="11210925" cy="744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Calibri"/>
              <a:buNone/>
            </a:pPr>
            <a:r>
              <a:rPr lang="pt-BR" sz="3600" dirty="0">
                <a:solidFill>
                  <a:srgbClr val="262626"/>
                </a:solidFill>
              </a:rPr>
              <a:t>Vamos Falar Sobre Mercado Financeiro?</a:t>
            </a:r>
            <a:endParaRPr dirty="0"/>
          </a:p>
        </p:txBody>
      </p:sp>
      <p:cxnSp>
        <p:nvCxnSpPr>
          <p:cNvPr id="110" name="Google Shape;110;p1"/>
          <p:cNvCxnSpPr/>
          <p:nvPr/>
        </p:nvCxnSpPr>
        <p:spPr>
          <a:xfrm>
            <a:off x="0" y="5241983"/>
            <a:ext cx="12192000" cy="0"/>
          </a:xfrm>
          <a:prstGeom prst="straightConnector1">
            <a:avLst/>
          </a:prstGeom>
          <a:noFill/>
          <a:ln w="41275" cap="flat" cmpd="sng">
            <a:solidFill>
              <a:schemeClr val="lt1">
                <a:alpha val="89803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11" name="Google Shape;111;p1"/>
          <p:cNvCxnSpPr/>
          <p:nvPr/>
        </p:nvCxnSpPr>
        <p:spPr>
          <a:xfrm>
            <a:off x="0" y="6134852"/>
            <a:ext cx="12192000" cy="0"/>
          </a:xfrm>
          <a:prstGeom prst="straightConnector1">
            <a:avLst/>
          </a:prstGeom>
          <a:noFill/>
          <a:ln w="41275" cap="flat" cmpd="sng">
            <a:solidFill>
              <a:schemeClr val="lt1">
                <a:alpha val="89803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2" name="Google Shape;112;p1"/>
          <p:cNvSpPr txBox="1"/>
          <p:nvPr/>
        </p:nvSpPr>
        <p:spPr>
          <a:xfrm>
            <a:off x="2042987" y="6318152"/>
            <a:ext cx="3110400" cy="230792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0" i="0" u="none" strike="noStrike" cap="none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Slack: @Michael Medina</a:t>
            </a:r>
            <a:endParaRPr dirty="0"/>
          </a:p>
        </p:txBody>
      </p:sp>
      <p:pic>
        <p:nvPicPr>
          <p:cNvPr id="113" name="Google Shape;113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80734" y="6262739"/>
            <a:ext cx="462232" cy="4672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9"/>
          <p:cNvSpPr txBox="1"/>
          <p:nvPr/>
        </p:nvSpPr>
        <p:spPr>
          <a:xfrm>
            <a:off x="481013" y="3752849"/>
            <a:ext cx="3290887" cy="2452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Comissão de Valores Mobiliários e Suas Funções</a:t>
            </a:r>
            <a:endParaRPr/>
          </a:p>
        </p:txBody>
      </p:sp>
      <p:pic>
        <p:nvPicPr>
          <p:cNvPr id="180" name="Google Shape;180;p9"/>
          <p:cNvPicPr preferRelativeResize="0"/>
          <p:nvPr/>
        </p:nvPicPr>
        <p:blipFill rotWithShape="1">
          <a:blip r:embed="rId3">
            <a:alphaModFix/>
          </a:blip>
          <a:srcRect t="29343" b="16551"/>
          <a:stretch/>
        </p:blipFill>
        <p:spPr>
          <a:xfrm>
            <a:off x="20" y="10"/>
            <a:ext cx="12191980" cy="3710603"/>
          </a:xfrm>
          <a:custGeom>
            <a:avLst/>
            <a:gdLst/>
            <a:ahLst/>
            <a:cxnLst/>
            <a:rect l="l" t="t" r="r" b="b"/>
            <a:pathLst>
              <a:path w="12192000" h="3692092" extrusionOk="0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181" name="Google Shape;181;p9"/>
          <p:cNvSpPr txBox="1"/>
          <p:nvPr/>
        </p:nvSpPr>
        <p:spPr>
          <a:xfrm>
            <a:off x="4223982" y="3752850"/>
            <a:ext cx="7485413" cy="2452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pt-BR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Zelar pelo funcionamento e desenvolvimento do mercado de capitais</a:t>
            </a:r>
            <a:endParaRPr sz="1800" dirty="0"/>
          </a:p>
          <a:p>
            <a:pPr marL="285750" marR="0" lvl="0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pt-BR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Proteger o Investidor</a:t>
            </a:r>
            <a:endParaRPr sz="1800" dirty="0"/>
          </a:p>
          <a:p>
            <a:pPr marL="285750" marR="0" lvl="0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pt-BR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Acesso público as informações</a:t>
            </a:r>
            <a:endParaRPr sz="1800" dirty="0"/>
          </a:p>
          <a:p>
            <a:pPr marL="285750" marR="0" lvl="0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pt-BR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Estimular a formação de poupança para investir em valores mobiliários</a:t>
            </a:r>
            <a:endParaRPr sz="1800" dirty="0"/>
          </a:p>
          <a:p>
            <a:pPr marL="285750" marR="0" lvl="0" indent="-1143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7" name="Google Shape;187;p10" descr="O que é, o que é: 165 adivinhas com respostas - Toda Matéria"/>
          <p:cNvPicPr preferRelativeResize="0"/>
          <p:nvPr/>
        </p:nvPicPr>
        <p:blipFill rotWithShape="1">
          <a:blip r:embed="rId3">
            <a:alphaModFix/>
          </a:blip>
          <a:srcRect r="6665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10"/>
          <p:cNvSpPr/>
          <p:nvPr/>
        </p:nvSpPr>
        <p:spPr>
          <a:xfrm>
            <a:off x="6095999" y="322626"/>
            <a:ext cx="5772560" cy="6212748"/>
          </a:xfrm>
          <a:custGeom>
            <a:avLst/>
            <a:gdLst/>
            <a:ahLst/>
            <a:cxnLst/>
            <a:rect l="l" t="t" r="r" b="b"/>
            <a:pathLst>
              <a:path w="5772560" h="6212748" extrusionOk="0">
                <a:moveTo>
                  <a:pt x="0" y="0"/>
                </a:moveTo>
                <a:lnTo>
                  <a:pt x="1448661" y="0"/>
                </a:lnTo>
                <a:lnTo>
                  <a:pt x="1940557" y="0"/>
                </a:lnTo>
                <a:lnTo>
                  <a:pt x="5772560" y="0"/>
                </a:lnTo>
                <a:lnTo>
                  <a:pt x="5772560" y="2864954"/>
                </a:lnTo>
                <a:lnTo>
                  <a:pt x="2329115" y="6212748"/>
                </a:lnTo>
                <a:lnTo>
                  <a:pt x="1940557" y="6212748"/>
                </a:lnTo>
                <a:lnTo>
                  <a:pt x="1448661" y="6212748"/>
                </a:lnTo>
                <a:lnTo>
                  <a:pt x="0" y="6212748"/>
                </a:lnTo>
                <a:close/>
              </a:path>
            </a:pathLst>
          </a:custGeom>
          <a:solidFill>
            <a:schemeClr val="lt1">
              <a:alpha val="94901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Google Shape;189;p10"/>
          <p:cNvSpPr/>
          <p:nvPr/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p10"/>
          <p:cNvSpPr/>
          <p:nvPr/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 cap="flat" cmpd="sng">
            <a:solidFill>
              <a:srgbClr val="3F3F3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10"/>
          <p:cNvSpPr txBox="1"/>
          <p:nvPr/>
        </p:nvSpPr>
        <p:spPr>
          <a:xfrm>
            <a:off x="6578932" y="3086514"/>
            <a:ext cx="3261753" cy="21789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 que é uma IF?</a:t>
            </a:r>
            <a:endParaRPr sz="1800" dirty="0"/>
          </a:p>
          <a:p>
            <a:pPr marL="0" marR="0" lvl="0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 que é um banco?</a:t>
            </a:r>
            <a:endParaRPr sz="1800" dirty="0"/>
          </a:p>
          <a:p>
            <a:pPr marL="0" marR="0" lvl="0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Toda instituição financeira é um banco?</a:t>
            </a:r>
            <a:endParaRPr sz="1800" dirty="0"/>
          </a:p>
          <a:p>
            <a:pPr marL="0" marR="0" lvl="0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Como um Banco gera lucro?</a:t>
            </a:r>
            <a:endParaRPr sz="18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2766A">
              <a:alpha val="1490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7" name="Google Shape;197;p11" descr="Tudo sobre Spread Bancário! | Politize!"/>
          <p:cNvPicPr preferRelativeResize="0"/>
          <p:nvPr/>
        </p:nvPicPr>
        <p:blipFill rotWithShape="1">
          <a:blip r:embed="rId3">
            <a:alphaModFix/>
          </a:blip>
          <a:srcRect t="5717" b="7308"/>
          <a:stretch/>
        </p:blipFill>
        <p:spPr>
          <a:xfrm>
            <a:off x="20" y="10"/>
            <a:ext cx="12191980" cy="6865943"/>
          </a:xfrm>
          <a:custGeom>
            <a:avLst/>
            <a:gdLst/>
            <a:ahLst/>
            <a:cxnLst/>
            <a:rect l="l" t="t" r="r" b="b"/>
            <a:pathLst>
              <a:path w="12192000" h="6857681" extrusionOk="0">
                <a:moveTo>
                  <a:pt x="0" y="0"/>
                </a:moveTo>
                <a:lnTo>
                  <a:pt x="6033794" y="0"/>
                </a:lnTo>
                <a:lnTo>
                  <a:pt x="6104632" y="17448"/>
                </a:lnTo>
                <a:cubicBezTo>
                  <a:pt x="6167597" y="23966"/>
                  <a:pt x="6148747" y="27214"/>
                  <a:pt x="6198111" y="26888"/>
                </a:cubicBezTo>
                <a:cubicBezTo>
                  <a:pt x="6203032" y="26525"/>
                  <a:pt x="6212450" y="35708"/>
                  <a:pt x="6231511" y="33431"/>
                </a:cubicBezTo>
                <a:cubicBezTo>
                  <a:pt x="6261681" y="37362"/>
                  <a:pt x="6245025" y="48416"/>
                  <a:pt x="6283668" y="52056"/>
                </a:cubicBezTo>
                <a:cubicBezTo>
                  <a:pt x="6280095" y="55478"/>
                  <a:pt x="6317954" y="53783"/>
                  <a:pt x="6321602" y="65933"/>
                </a:cubicBezTo>
                <a:cubicBezTo>
                  <a:pt x="6338020" y="69803"/>
                  <a:pt x="6363241" y="73066"/>
                  <a:pt x="6382175" y="75274"/>
                </a:cubicBezTo>
                <a:cubicBezTo>
                  <a:pt x="6410543" y="81224"/>
                  <a:pt x="6424665" y="87641"/>
                  <a:pt x="6428857" y="91880"/>
                </a:cubicBezTo>
                <a:cubicBezTo>
                  <a:pt x="6457257" y="98611"/>
                  <a:pt x="6454186" y="99822"/>
                  <a:pt x="6491478" y="114104"/>
                </a:cubicBezTo>
                <a:cubicBezTo>
                  <a:pt x="6513363" y="108974"/>
                  <a:pt x="6532168" y="120070"/>
                  <a:pt x="6541328" y="130204"/>
                </a:cubicBezTo>
                <a:cubicBezTo>
                  <a:pt x="6566101" y="139804"/>
                  <a:pt x="6619910" y="162727"/>
                  <a:pt x="6655300" y="165762"/>
                </a:cubicBezTo>
                <a:cubicBezTo>
                  <a:pt x="6709422" y="165032"/>
                  <a:pt x="6694278" y="176304"/>
                  <a:pt x="6718357" y="184874"/>
                </a:cubicBezTo>
                <a:cubicBezTo>
                  <a:pt x="6737101" y="195527"/>
                  <a:pt x="6734493" y="186329"/>
                  <a:pt x="6754054" y="199796"/>
                </a:cubicBezTo>
                <a:lnTo>
                  <a:pt x="6790284" y="215417"/>
                </a:lnTo>
                <a:lnTo>
                  <a:pt x="6833979" y="239878"/>
                </a:lnTo>
                <a:lnTo>
                  <a:pt x="6843981" y="246602"/>
                </a:lnTo>
                <a:cubicBezTo>
                  <a:pt x="6849111" y="246626"/>
                  <a:pt x="6852366" y="247045"/>
                  <a:pt x="6854445" y="247782"/>
                </a:cubicBezTo>
                <a:cubicBezTo>
                  <a:pt x="6854496" y="247881"/>
                  <a:pt x="6854549" y="247980"/>
                  <a:pt x="6854600" y="248079"/>
                </a:cubicBezTo>
                <a:lnTo>
                  <a:pt x="6869364" y="251040"/>
                </a:lnTo>
                <a:cubicBezTo>
                  <a:pt x="6886479" y="251404"/>
                  <a:pt x="6920818" y="277370"/>
                  <a:pt x="6937072" y="276678"/>
                </a:cubicBezTo>
                <a:cubicBezTo>
                  <a:pt x="6944247" y="293133"/>
                  <a:pt x="6941053" y="265766"/>
                  <a:pt x="6968404" y="280704"/>
                </a:cubicBezTo>
                <a:cubicBezTo>
                  <a:pt x="6980596" y="282696"/>
                  <a:pt x="6985722" y="284716"/>
                  <a:pt x="6995938" y="286247"/>
                </a:cubicBezTo>
                <a:cubicBezTo>
                  <a:pt x="6996079" y="286667"/>
                  <a:pt x="7029560" y="289467"/>
                  <a:pt x="7029701" y="289887"/>
                </a:cubicBezTo>
                <a:lnTo>
                  <a:pt x="7054104" y="293980"/>
                </a:lnTo>
                <a:lnTo>
                  <a:pt x="7059678" y="296051"/>
                </a:lnTo>
                <a:lnTo>
                  <a:pt x="7092167" y="292851"/>
                </a:lnTo>
                <a:lnTo>
                  <a:pt x="7108387" y="292672"/>
                </a:lnTo>
                <a:lnTo>
                  <a:pt x="7114139" y="289579"/>
                </a:lnTo>
                <a:cubicBezTo>
                  <a:pt x="7119705" y="287930"/>
                  <a:pt x="7126840" y="287741"/>
                  <a:pt x="7137488" y="290860"/>
                </a:cubicBezTo>
                <a:lnTo>
                  <a:pt x="7139729" y="292153"/>
                </a:lnTo>
                <a:lnTo>
                  <a:pt x="7172532" y="286561"/>
                </a:lnTo>
                <a:cubicBezTo>
                  <a:pt x="7179544" y="284784"/>
                  <a:pt x="7207552" y="294171"/>
                  <a:pt x="7213458" y="290616"/>
                </a:cubicBezTo>
                <a:cubicBezTo>
                  <a:pt x="7269364" y="295457"/>
                  <a:pt x="7303569" y="278925"/>
                  <a:pt x="7371827" y="290351"/>
                </a:cubicBezTo>
                <a:cubicBezTo>
                  <a:pt x="7417519" y="294938"/>
                  <a:pt x="7443196" y="294841"/>
                  <a:pt x="7472683" y="298450"/>
                </a:cubicBezTo>
                <a:cubicBezTo>
                  <a:pt x="7502170" y="302059"/>
                  <a:pt x="7529752" y="308462"/>
                  <a:pt x="7548749" y="312007"/>
                </a:cubicBezTo>
                <a:cubicBezTo>
                  <a:pt x="7567746" y="315552"/>
                  <a:pt x="7562619" y="317217"/>
                  <a:pt x="7586664" y="319723"/>
                </a:cubicBezTo>
                <a:cubicBezTo>
                  <a:pt x="7610709" y="322229"/>
                  <a:pt x="7669675" y="320322"/>
                  <a:pt x="7693021" y="327043"/>
                </a:cubicBezTo>
                <a:cubicBezTo>
                  <a:pt x="7718238" y="326359"/>
                  <a:pt x="7721537" y="337391"/>
                  <a:pt x="7735314" y="336075"/>
                </a:cubicBezTo>
                <a:cubicBezTo>
                  <a:pt x="7806549" y="352546"/>
                  <a:pt x="7865892" y="349618"/>
                  <a:pt x="7952583" y="346950"/>
                </a:cubicBezTo>
                <a:cubicBezTo>
                  <a:pt x="8009730" y="351831"/>
                  <a:pt x="8008698" y="354607"/>
                  <a:pt x="8033745" y="357420"/>
                </a:cubicBezTo>
                <a:cubicBezTo>
                  <a:pt x="8041390" y="360247"/>
                  <a:pt x="8045181" y="350414"/>
                  <a:pt x="8052068" y="354306"/>
                </a:cubicBezTo>
                <a:lnTo>
                  <a:pt x="8087434" y="359505"/>
                </a:lnTo>
                <a:lnTo>
                  <a:pt x="8113399" y="369645"/>
                </a:lnTo>
                <a:lnTo>
                  <a:pt x="8137804" y="376078"/>
                </a:lnTo>
                <a:lnTo>
                  <a:pt x="8167138" y="378809"/>
                </a:lnTo>
                <a:cubicBezTo>
                  <a:pt x="8176124" y="381225"/>
                  <a:pt x="8176713" y="389019"/>
                  <a:pt x="8188557" y="388892"/>
                </a:cubicBezTo>
                <a:cubicBezTo>
                  <a:pt x="8224517" y="394064"/>
                  <a:pt x="8289287" y="398547"/>
                  <a:pt x="8338182" y="404244"/>
                </a:cubicBezTo>
                <a:cubicBezTo>
                  <a:pt x="8362404" y="400849"/>
                  <a:pt x="8397142" y="407351"/>
                  <a:pt x="8407187" y="417040"/>
                </a:cubicBezTo>
                <a:cubicBezTo>
                  <a:pt x="8419182" y="419735"/>
                  <a:pt x="8448098" y="419784"/>
                  <a:pt x="8459765" y="417876"/>
                </a:cubicBezTo>
                <a:cubicBezTo>
                  <a:pt x="8470121" y="418155"/>
                  <a:pt x="8471999" y="421843"/>
                  <a:pt x="8485759" y="423277"/>
                </a:cubicBezTo>
                <a:cubicBezTo>
                  <a:pt x="8500778" y="426656"/>
                  <a:pt x="8533354" y="442668"/>
                  <a:pt x="8547497" y="447675"/>
                </a:cubicBezTo>
                <a:cubicBezTo>
                  <a:pt x="8561640" y="452682"/>
                  <a:pt x="8547256" y="447497"/>
                  <a:pt x="8570615" y="453317"/>
                </a:cubicBezTo>
                <a:cubicBezTo>
                  <a:pt x="8578949" y="455301"/>
                  <a:pt x="8577204" y="463036"/>
                  <a:pt x="8595122" y="466725"/>
                </a:cubicBezTo>
                <a:cubicBezTo>
                  <a:pt x="8613041" y="470415"/>
                  <a:pt x="8653176" y="474680"/>
                  <a:pt x="8678126" y="475454"/>
                </a:cubicBezTo>
                <a:cubicBezTo>
                  <a:pt x="8706000" y="462935"/>
                  <a:pt x="8696233" y="479979"/>
                  <a:pt x="8747203" y="464224"/>
                </a:cubicBezTo>
                <a:cubicBezTo>
                  <a:pt x="8748514" y="466239"/>
                  <a:pt x="8769343" y="465372"/>
                  <a:pt x="8790692" y="466720"/>
                </a:cubicBezTo>
                <a:cubicBezTo>
                  <a:pt x="8812041" y="468068"/>
                  <a:pt x="8857501" y="479363"/>
                  <a:pt x="8875298" y="472310"/>
                </a:cubicBezTo>
                <a:lnTo>
                  <a:pt x="9032306" y="471571"/>
                </a:lnTo>
                <a:lnTo>
                  <a:pt x="9122435" y="483407"/>
                </a:lnTo>
                <a:cubicBezTo>
                  <a:pt x="9153775" y="485302"/>
                  <a:pt x="9159039" y="493942"/>
                  <a:pt x="9179171" y="490552"/>
                </a:cubicBezTo>
                <a:cubicBezTo>
                  <a:pt x="9213108" y="492737"/>
                  <a:pt x="9191622" y="508779"/>
                  <a:pt x="9230778" y="495862"/>
                </a:cubicBezTo>
                <a:cubicBezTo>
                  <a:pt x="9220076" y="509598"/>
                  <a:pt x="9249178" y="492136"/>
                  <a:pt x="9269314" y="503195"/>
                </a:cubicBezTo>
                <a:cubicBezTo>
                  <a:pt x="9297556" y="495041"/>
                  <a:pt x="9326591" y="505312"/>
                  <a:pt x="9343734" y="506508"/>
                </a:cubicBezTo>
                <a:cubicBezTo>
                  <a:pt x="9360877" y="507704"/>
                  <a:pt x="9347612" y="511465"/>
                  <a:pt x="9372172" y="510372"/>
                </a:cubicBezTo>
                <a:lnTo>
                  <a:pt x="9406856" y="515908"/>
                </a:lnTo>
                <a:cubicBezTo>
                  <a:pt x="9405045" y="511337"/>
                  <a:pt x="9410063" y="512684"/>
                  <a:pt x="9423824" y="513399"/>
                </a:cubicBezTo>
                <a:lnTo>
                  <a:pt x="9460782" y="509325"/>
                </a:lnTo>
                <a:lnTo>
                  <a:pt x="9486144" y="513434"/>
                </a:lnTo>
                <a:cubicBezTo>
                  <a:pt x="9489544" y="513295"/>
                  <a:pt x="9513720" y="508821"/>
                  <a:pt x="9513235" y="505310"/>
                </a:cubicBezTo>
                <a:cubicBezTo>
                  <a:pt x="9539685" y="520038"/>
                  <a:pt x="9542332" y="510786"/>
                  <a:pt x="9569455" y="507032"/>
                </a:cubicBezTo>
                <a:cubicBezTo>
                  <a:pt x="9592710" y="508415"/>
                  <a:pt x="9572665" y="508880"/>
                  <a:pt x="9628861" y="510620"/>
                </a:cubicBezTo>
                <a:cubicBezTo>
                  <a:pt x="9650737" y="526789"/>
                  <a:pt x="9635011" y="498901"/>
                  <a:pt x="9677951" y="521543"/>
                </a:cubicBezTo>
                <a:cubicBezTo>
                  <a:pt x="9680053" y="519778"/>
                  <a:pt x="9706563" y="521397"/>
                  <a:pt x="9720438" y="523172"/>
                </a:cubicBezTo>
                <a:cubicBezTo>
                  <a:pt x="9734313" y="524947"/>
                  <a:pt x="9746849" y="522784"/>
                  <a:pt x="9761204" y="532196"/>
                </a:cubicBezTo>
                <a:cubicBezTo>
                  <a:pt x="9771692" y="535091"/>
                  <a:pt x="9752949" y="530854"/>
                  <a:pt x="9785747" y="535781"/>
                </a:cubicBezTo>
                <a:cubicBezTo>
                  <a:pt x="9818545" y="540708"/>
                  <a:pt x="9925449" y="557390"/>
                  <a:pt x="9957993" y="561756"/>
                </a:cubicBezTo>
                <a:cubicBezTo>
                  <a:pt x="9990537" y="566122"/>
                  <a:pt x="9967648" y="568686"/>
                  <a:pt x="9981009" y="569119"/>
                </a:cubicBezTo>
                <a:cubicBezTo>
                  <a:pt x="9994370" y="569552"/>
                  <a:pt x="10023139" y="562486"/>
                  <a:pt x="10038159" y="564356"/>
                </a:cubicBezTo>
                <a:cubicBezTo>
                  <a:pt x="10057015" y="566262"/>
                  <a:pt x="10059811" y="573563"/>
                  <a:pt x="10071129" y="573194"/>
                </a:cubicBezTo>
                <a:cubicBezTo>
                  <a:pt x="10081593" y="562977"/>
                  <a:pt x="10092704" y="563090"/>
                  <a:pt x="10110830" y="569286"/>
                </a:cubicBezTo>
                <a:cubicBezTo>
                  <a:pt x="10144643" y="572070"/>
                  <a:pt x="10144670" y="561560"/>
                  <a:pt x="10177323" y="563075"/>
                </a:cubicBezTo>
                <a:cubicBezTo>
                  <a:pt x="10191652" y="562496"/>
                  <a:pt x="10199318" y="565790"/>
                  <a:pt x="10223224" y="562516"/>
                </a:cubicBezTo>
                <a:cubicBezTo>
                  <a:pt x="10240245" y="563214"/>
                  <a:pt x="10274444" y="564970"/>
                  <a:pt x="10297489" y="554688"/>
                </a:cubicBezTo>
                <a:cubicBezTo>
                  <a:pt x="10322484" y="553379"/>
                  <a:pt x="10304332" y="552915"/>
                  <a:pt x="10331612" y="555505"/>
                </a:cubicBezTo>
                <a:cubicBezTo>
                  <a:pt x="10364938" y="556023"/>
                  <a:pt x="10378810" y="549792"/>
                  <a:pt x="10398068" y="551274"/>
                </a:cubicBezTo>
                <a:cubicBezTo>
                  <a:pt x="10410608" y="547019"/>
                  <a:pt x="10396406" y="552090"/>
                  <a:pt x="10444604" y="546749"/>
                </a:cubicBezTo>
                <a:cubicBezTo>
                  <a:pt x="10463706" y="556208"/>
                  <a:pt x="10480046" y="543272"/>
                  <a:pt x="10496391" y="545310"/>
                </a:cubicBezTo>
                <a:cubicBezTo>
                  <a:pt x="10522313" y="544276"/>
                  <a:pt x="10586025" y="544389"/>
                  <a:pt x="10609659" y="542925"/>
                </a:cubicBezTo>
                <a:cubicBezTo>
                  <a:pt x="10633293" y="541461"/>
                  <a:pt x="10608137" y="539280"/>
                  <a:pt x="10638198" y="536528"/>
                </a:cubicBezTo>
                <a:cubicBezTo>
                  <a:pt x="10693566" y="548777"/>
                  <a:pt x="10724464" y="526732"/>
                  <a:pt x="10780502" y="524034"/>
                </a:cubicBezTo>
                <a:cubicBezTo>
                  <a:pt x="10814519" y="506962"/>
                  <a:pt x="10838626" y="524696"/>
                  <a:pt x="10875821" y="511631"/>
                </a:cubicBezTo>
                <a:cubicBezTo>
                  <a:pt x="10900992" y="507636"/>
                  <a:pt x="10904648" y="511453"/>
                  <a:pt x="10918825" y="509588"/>
                </a:cubicBezTo>
                <a:cubicBezTo>
                  <a:pt x="10933002" y="507723"/>
                  <a:pt x="10948992" y="503227"/>
                  <a:pt x="10960884" y="500440"/>
                </a:cubicBezTo>
                <a:cubicBezTo>
                  <a:pt x="10967249" y="504078"/>
                  <a:pt x="11016720" y="497668"/>
                  <a:pt x="11015578" y="492864"/>
                </a:cubicBezTo>
                <a:cubicBezTo>
                  <a:pt x="11022928" y="494510"/>
                  <a:pt x="11043247" y="500882"/>
                  <a:pt x="11045541" y="493276"/>
                </a:cubicBezTo>
                <a:cubicBezTo>
                  <a:pt x="11083069" y="493195"/>
                  <a:pt x="11104152" y="492128"/>
                  <a:pt x="11136980" y="502266"/>
                </a:cubicBezTo>
                <a:cubicBezTo>
                  <a:pt x="11160311" y="506043"/>
                  <a:pt x="11144016" y="504016"/>
                  <a:pt x="11158537" y="506413"/>
                </a:cubicBezTo>
                <a:cubicBezTo>
                  <a:pt x="11173058" y="508810"/>
                  <a:pt x="11197248" y="504516"/>
                  <a:pt x="11220930" y="503946"/>
                </a:cubicBezTo>
                <a:cubicBezTo>
                  <a:pt x="11244941" y="504078"/>
                  <a:pt x="11272916" y="508160"/>
                  <a:pt x="11290697" y="509588"/>
                </a:cubicBezTo>
                <a:cubicBezTo>
                  <a:pt x="11308478" y="511016"/>
                  <a:pt x="11312720" y="510673"/>
                  <a:pt x="11327615" y="512515"/>
                </a:cubicBezTo>
                <a:cubicBezTo>
                  <a:pt x="11352471" y="509065"/>
                  <a:pt x="11373358" y="510883"/>
                  <a:pt x="11391973" y="518258"/>
                </a:cubicBezTo>
                <a:cubicBezTo>
                  <a:pt x="11406458" y="520151"/>
                  <a:pt x="11399034" y="524460"/>
                  <a:pt x="11409760" y="526257"/>
                </a:cubicBezTo>
                <a:cubicBezTo>
                  <a:pt x="11420486" y="528054"/>
                  <a:pt x="11427325" y="519930"/>
                  <a:pt x="11456330" y="521896"/>
                </a:cubicBezTo>
                <a:cubicBezTo>
                  <a:pt x="11466649" y="522293"/>
                  <a:pt x="11466304" y="529914"/>
                  <a:pt x="11488341" y="531019"/>
                </a:cubicBezTo>
                <a:cubicBezTo>
                  <a:pt x="11510378" y="532124"/>
                  <a:pt x="11598983" y="536881"/>
                  <a:pt x="11631415" y="538053"/>
                </a:cubicBezTo>
                <a:cubicBezTo>
                  <a:pt x="11663847" y="539225"/>
                  <a:pt x="11650717" y="536007"/>
                  <a:pt x="11666264" y="535672"/>
                </a:cubicBezTo>
                <a:cubicBezTo>
                  <a:pt x="11681811" y="535337"/>
                  <a:pt x="11700204" y="526934"/>
                  <a:pt x="11724698" y="536041"/>
                </a:cubicBezTo>
                <a:cubicBezTo>
                  <a:pt x="11743020" y="531196"/>
                  <a:pt x="11743491" y="542315"/>
                  <a:pt x="11763807" y="545183"/>
                </a:cubicBezTo>
                <a:cubicBezTo>
                  <a:pt x="11775016" y="549241"/>
                  <a:pt x="11789046" y="548064"/>
                  <a:pt x="11798300" y="550863"/>
                </a:cubicBezTo>
                <a:cubicBezTo>
                  <a:pt x="11807554" y="553662"/>
                  <a:pt x="11814870" y="554166"/>
                  <a:pt x="11821716" y="557213"/>
                </a:cubicBezTo>
                <a:cubicBezTo>
                  <a:pt x="11828562" y="560260"/>
                  <a:pt x="11830643" y="566367"/>
                  <a:pt x="11839374" y="569145"/>
                </a:cubicBezTo>
                <a:cubicBezTo>
                  <a:pt x="11848105" y="571923"/>
                  <a:pt x="11861759" y="576813"/>
                  <a:pt x="11871722" y="578644"/>
                </a:cubicBezTo>
                <a:cubicBezTo>
                  <a:pt x="11881685" y="580475"/>
                  <a:pt x="11880173" y="577641"/>
                  <a:pt x="11899154" y="580133"/>
                </a:cubicBezTo>
                <a:cubicBezTo>
                  <a:pt x="11930093" y="585454"/>
                  <a:pt x="11957956" y="589309"/>
                  <a:pt x="11992753" y="588833"/>
                </a:cubicBezTo>
                <a:cubicBezTo>
                  <a:pt x="11999276" y="598540"/>
                  <a:pt x="12009663" y="594134"/>
                  <a:pt x="12023554" y="588997"/>
                </a:cubicBezTo>
                <a:cubicBezTo>
                  <a:pt x="12049522" y="596077"/>
                  <a:pt x="12093380" y="601562"/>
                  <a:pt x="12137802" y="617391"/>
                </a:cubicBezTo>
                <a:cubicBezTo>
                  <a:pt x="12156710" y="627093"/>
                  <a:pt x="12160884" y="628759"/>
                  <a:pt x="12174434" y="631430"/>
                </a:cubicBezTo>
                <a:lnTo>
                  <a:pt x="12192000" y="634770"/>
                </a:lnTo>
                <a:lnTo>
                  <a:pt x="12192000" y="6857681"/>
                </a:lnTo>
                <a:lnTo>
                  <a:pt x="9979612" y="6857681"/>
                </a:lnTo>
                <a:lnTo>
                  <a:pt x="9971269" y="6854457"/>
                </a:lnTo>
                <a:cubicBezTo>
                  <a:pt x="9959912" y="6851181"/>
                  <a:pt x="9949163" y="6849764"/>
                  <a:pt x="9939502" y="6851921"/>
                </a:cubicBezTo>
                <a:cubicBezTo>
                  <a:pt x="9891606" y="6835635"/>
                  <a:pt x="9864404" y="6844006"/>
                  <a:pt x="9834453" y="6832151"/>
                </a:cubicBezTo>
                <a:cubicBezTo>
                  <a:pt x="9804501" y="6820296"/>
                  <a:pt x="9801374" y="6798259"/>
                  <a:pt x="9759795" y="6780787"/>
                </a:cubicBezTo>
                <a:cubicBezTo>
                  <a:pt x="9718217" y="6763314"/>
                  <a:pt x="9629817" y="6740362"/>
                  <a:pt x="9584980" y="6727313"/>
                </a:cubicBezTo>
                <a:cubicBezTo>
                  <a:pt x="9546420" y="6722010"/>
                  <a:pt x="9530408" y="6725469"/>
                  <a:pt x="9490770" y="6702489"/>
                </a:cubicBezTo>
                <a:cubicBezTo>
                  <a:pt x="9443320" y="6701025"/>
                  <a:pt x="9424336" y="6690023"/>
                  <a:pt x="9380405" y="6676541"/>
                </a:cubicBezTo>
                <a:cubicBezTo>
                  <a:pt x="9335978" y="6675243"/>
                  <a:pt x="9297645" y="6680915"/>
                  <a:pt x="9259939" y="6674414"/>
                </a:cubicBezTo>
                <a:cubicBezTo>
                  <a:pt x="9244772" y="6679394"/>
                  <a:pt x="9230416" y="6681084"/>
                  <a:pt x="9216296" y="6672209"/>
                </a:cubicBezTo>
                <a:cubicBezTo>
                  <a:pt x="9174886" y="6673387"/>
                  <a:pt x="9165078" y="6684906"/>
                  <a:pt x="9138624" y="6674601"/>
                </a:cubicBezTo>
                <a:cubicBezTo>
                  <a:pt x="9108454" y="6672027"/>
                  <a:pt x="9060163" y="6657862"/>
                  <a:pt x="9035273" y="6656766"/>
                </a:cubicBezTo>
                <a:cubicBezTo>
                  <a:pt x="9043993" y="6670577"/>
                  <a:pt x="8988276" y="6655711"/>
                  <a:pt x="8989286" y="6668016"/>
                </a:cubicBezTo>
                <a:cubicBezTo>
                  <a:pt x="8965548" y="6651220"/>
                  <a:pt x="8960144" y="6673151"/>
                  <a:pt x="8932387" y="6668707"/>
                </a:cubicBezTo>
                <a:cubicBezTo>
                  <a:pt x="8918435" y="6662528"/>
                  <a:pt x="8909159" y="6661716"/>
                  <a:pt x="8898375" y="6669282"/>
                </a:cubicBezTo>
                <a:cubicBezTo>
                  <a:pt x="8833747" y="6639096"/>
                  <a:pt x="8863155" y="6669089"/>
                  <a:pt x="8806495" y="6658618"/>
                </a:cubicBezTo>
                <a:cubicBezTo>
                  <a:pt x="8757168" y="6647242"/>
                  <a:pt x="8702613" y="6640665"/>
                  <a:pt x="8650927" y="6611139"/>
                </a:cubicBezTo>
                <a:cubicBezTo>
                  <a:pt x="8640770" y="6602610"/>
                  <a:pt x="8619775" y="6599998"/>
                  <a:pt x="8604033" y="6605300"/>
                </a:cubicBezTo>
                <a:cubicBezTo>
                  <a:pt x="8601324" y="6606213"/>
                  <a:pt x="8598878" y="6607331"/>
                  <a:pt x="8596767" y="6608618"/>
                </a:cubicBezTo>
                <a:cubicBezTo>
                  <a:pt x="8565299" y="6587556"/>
                  <a:pt x="8548876" y="6598771"/>
                  <a:pt x="8533762" y="6584302"/>
                </a:cubicBezTo>
                <a:cubicBezTo>
                  <a:pt x="8487059" y="6579247"/>
                  <a:pt x="8451683" y="6594395"/>
                  <a:pt x="8437660" y="6581725"/>
                </a:cubicBezTo>
                <a:cubicBezTo>
                  <a:pt x="8414209" y="6582991"/>
                  <a:pt x="8383722" y="6598678"/>
                  <a:pt x="8364494" y="6585073"/>
                </a:cubicBezTo>
                <a:cubicBezTo>
                  <a:pt x="8363342" y="6596536"/>
                  <a:pt x="8336540" y="6576888"/>
                  <a:pt x="8323751" y="6584665"/>
                </a:cubicBezTo>
                <a:cubicBezTo>
                  <a:pt x="8314841" y="6591411"/>
                  <a:pt x="8304634" y="6587022"/>
                  <a:pt x="8293791" y="6586903"/>
                </a:cubicBezTo>
                <a:cubicBezTo>
                  <a:pt x="8280721" y="6592424"/>
                  <a:pt x="8232642" y="6585021"/>
                  <a:pt x="8219223" y="6578961"/>
                </a:cubicBezTo>
                <a:cubicBezTo>
                  <a:pt x="8185638" y="6557431"/>
                  <a:pt x="8123924" y="6576522"/>
                  <a:pt x="8096330" y="6560092"/>
                </a:cubicBezTo>
                <a:cubicBezTo>
                  <a:pt x="8087121" y="6557869"/>
                  <a:pt x="8078422" y="6557144"/>
                  <a:pt x="8070086" y="6557355"/>
                </a:cubicBezTo>
                <a:lnTo>
                  <a:pt x="8047207" y="6560092"/>
                </a:lnTo>
                <a:lnTo>
                  <a:pt x="8041620" y="6565163"/>
                </a:lnTo>
                <a:lnTo>
                  <a:pt x="8027134" y="6564473"/>
                </a:lnTo>
                <a:lnTo>
                  <a:pt x="8023214" y="6565355"/>
                </a:lnTo>
                <a:cubicBezTo>
                  <a:pt x="8015729" y="6567060"/>
                  <a:pt x="8008307" y="6568574"/>
                  <a:pt x="8000801" y="6569339"/>
                </a:cubicBezTo>
                <a:cubicBezTo>
                  <a:pt x="8005606" y="6544751"/>
                  <a:pt x="7937754" y="6571777"/>
                  <a:pt x="7954618" y="6551428"/>
                </a:cubicBezTo>
                <a:cubicBezTo>
                  <a:pt x="7914215" y="6551344"/>
                  <a:pt x="7940865" y="6531998"/>
                  <a:pt x="7896427" y="6551123"/>
                </a:cubicBezTo>
                <a:lnTo>
                  <a:pt x="7643090" y="6532163"/>
                </a:lnTo>
                <a:cubicBezTo>
                  <a:pt x="7673996" y="6576436"/>
                  <a:pt x="7562550" y="6494154"/>
                  <a:pt x="7553164" y="6525457"/>
                </a:cubicBezTo>
                <a:cubicBezTo>
                  <a:pt x="7546247" y="6496957"/>
                  <a:pt x="7465610" y="6497391"/>
                  <a:pt x="7421154" y="6476273"/>
                </a:cubicBezTo>
                <a:cubicBezTo>
                  <a:pt x="7361551" y="6472649"/>
                  <a:pt x="7315144" y="6450550"/>
                  <a:pt x="7255968" y="6462166"/>
                </a:cubicBezTo>
                <a:cubicBezTo>
                  <a:pt x="7253251" y="6458417"/>
                  <a:pt x="7249451" y="6455333"/>
                  <a:pt x="7244911" y="6452730"/>
                </a:cubicBezTo>
                <a:lnTo>
                  <a:pt x="7230265" y="6446549"/>
                </a:lnTo>
                <a:lnTo>
                  <a:pt x="7227815" y="6447125"/>
                </a:lnTo>
                <a:cubicBezTo>
                  <a:pt x="7217801" y="6447570"/>
                  <a:pt x="7212312" y="6446146"/>
                  <a:pt x="7208840" y="6443899"/>
                </a:cubicBezTo>
                <a:lnTo>
                  <a:pt x="7205995" y="6440529"/>
                </a:lnTo>
                <a:lnTo>
                  <a:pt x="7193384" y="6437481"/>
                </a:lnTo>
                <a:lnTo>
                  <a:pt x="7169652" y="6429226"/>
                </a:lnTo>
                <a:lnTo>
                  <a:pt x="7164173" y="6429791"/>
                </a:lnTo>
                <a:lnTo>
                  <a:pt x="7126763" y="6420626"/>
                </a:lnTo>
                <a:lnTo>
                  <a:pt x="7125753" y="6421501"/>
                </a:lnTo>
                <a:cubicBezTo>
                  <a:pt x="7122639" y="6423254"/>
                  <a:pt x="7118733" y="6424154"/>
                  <a:pt x="7113057" y="6423293"/>
                </a:cubicBezTo>
                <a:cubicBezTo>
                  <a:pt x="7114552" y="6439288"/>
                  <a:pt x="7106783" y="6428384"/>
                  <a:pt x="7089914" y="6424434"/>
                </a:cubicBezTo>
                <a:cubicBezTo>
                  <a:pt x="7088470" y="6448394"/>
                  <a:pt x="7044915" y="6428308"/>
                  <a:pt x="7030458" y="6439456"/>
                </a:cubicBezTo>
                <a:cubicBezTo>
                  <a:pt x="7018098" y="6436014"/>
                  <a:pt x="7005002" y="6432811"/>
                  <a:pt x="6991398" y="6430012"/>
                </a:cubicBezTo>
                <a:lnTo>
                  <a:pt x="6983250" y="6428652"/>
                </a:lnTo>
                <a:lnTo>
                  <a:pt x="6982969" y="6428851"/>
                </a:lnTo>
                <a:cubicBezTo>
                  <a:pt x="6980946" y="6429033"/>
                  <a:pt x="6978171" y="6428766"/>
                  <a:pt x="6974140" y="6427864"/>
                </a:cubicBezTo>
                <a:lnTo>
                  <a:pt x="6968396" y="6426177"/>
                </a:lnTo>
                <a:lnTo>
                  <a:pt x="6952590" y="6423541"/>
                </a:lnTo>
                <a:lnTo>
                  <a:pt x="6946361" y="6424122"/>
                </a:lnTo>
                <a:lnTo>
                  <a:pt x="6942752" y="6426497"/>
                </a:lnTo>
                <a:lnTo>
                  <a:pt x="6941472" y="6425953"/>
                </a:lnTo>
                <a:cubicBezTo>
                  <a:pt x="6933258" y="6419432"/>
                  <a:pt x="6934084" y="6412085"/>
                  <a:pt x="6907932" y="6428597"/>
                </a:cubicBezTo>
                <a:cubicBezTo>
                  <a:pt x="6887113" y="6416820"/>
                  <a:pt x="6874835" y="6427475"/>
                  <a:pt x="6837100" y="6425985"/>
                </a:cubicBezTo>
                <a:cubicBezTo>
                  <a:pt x="6826990" y="6416391"/>
                  <a:pt x="6813527" y="6417132"/>
                  <a:pt x="6798354" y="6421041"/>
                </a:cubicBezTo>
                <a:cubicBezTo>
                  <a:pt x="6766250" y="6412267"/>
                  <a:pt x="6729955" y="6415375"/>
                  <a:pt x="6690235" y="6411268"/>
                </a:cubicBezTo>
                <a:cubicBezTo>
                  <a:pt x="6654585" y="6395260"/>
                  <a:pt x="6622599" y="6408785"/>
                  <a:pt x="6580197" y="6404322"/>
                </a:cubicBezTo>
                <a:cubicBezTo>
                  <a:pt x="6554864" y="6382418"/>
                  <a:pt x="6541862" y="6413854"/>
                  <a:pt x="6516748" y="6416928"/>
                </a:cubicBezTo>
                <a:lnTo>
                  <a:pt x="6510427" y="6416567"/>
                </a:lnTo>
                <a:lnTo>
                  <a:pt x="6496409" y="6411723"/>
                </a:lnTo>
                <a:lnTo>
                  <a:pt x="6491671" y="6409264"/>
                </a:lnTo>
                <a:cubicBezTo>
                  <a:pt x="6488210" y="6407807"/>
                  <a:pt x="6485652" y="6407144"/>
                  <a:pt x="6483603" y="6407023"/>
                </a:cubicBezTo>
                <a:lnTo>
                  <a:pt x="6483235" y="6407169"/>
                </a:lnTo>
                <a:lnTo>
                  <a:pt x="6476007" y="6404672"/>
                </a:lnTo>
                <a:cubicBezTo>
                  <a:pt x="6464202" y="6399995"/>
                  <a:pt x="6453088" y="6395002"/>
                  <a:pt x="6442802" y="6389891"/>
                </a:cubicBezTo>
                <a:cubicBezTo>
                  <a:pt x="6423332" y="6398448"/>
                  <a:pt x="6390988" y="6372810"/>
                  <a:pt x="6377838" y="6395551"/>
                </a:cubicBezTo>
                <a:cubicBezTo>
                  <a:pt x="6363436" y="6389290"/>
                  <a:pt x="6361258" y="6377704"/>
                  <a:pt x="6354860" y="6393247"/>
                </a:cubicBezTo>
                <a:cubicBezTo>
                  <a:pt x="6349784" y="6391587"/>
                  <a:pt x="6345558" y="6391878"/>
                  <a:pt x="6341683" y="6393098"/>
                </a:cubicBezTo>
                <a:lnTo>
                  <a:pt x="6340276" y="6393789"/>
                </a:lnTo>
                <a:lnTo>
                  <a:pt x="6308531" y="6379516"/>
                </a:lnTo>
                <a:lnTo>
                  <a:pt x="6302948" y="6379253"/>
                </a:lnTo>
                <a:cubicBezTo>
                  <a:pt x="6248814" y="6382108"/>
                  <a:pt x="6205926" y="6362006"/>
                  <a:pt x="6140607" y="6334265"/>
                </a:cubicBezTo>
                <a:cubicBezTo>
                  <a:pt x="6137487" y="6331108"/>
                  <a:pt x="6051161" y="6339116"/>
                  <a:pt x="6050365" y="6335126"/>
                </a:cubicBezTo>
                <a:cubicBezTo>
                  <a:pt x="6006576" y="6331181"/>
                  <a:pt x="6035144" y="6327580"/>
                  <a:pt x="5978838" y="6322018"/>
                </a:cubicBezTo>
                <a:cubicBezTo>
                  <a:pt x="5962530" y="6314338"/>
                  <a:pt x="5894920" y="6289616"/>
                  <a:pt x="5897645" y="6301654"/>
                </a:cubicBezTo>
                <a:lnTo>
                  <a:pt x="5796158" y="6279213"/>
                </a:lnTo>
                <a:lnTo>
                  <a:pt x="5664797" y="6258481"/>
                </a:lnTo>
                <a:lnTo>
                  <a:pt x="5558293" y="6242384"/>
                </a:lnTo>
                <a:lnTo>
                  <a:pt x="5549921" y="6243309"/>
                </a:lnTo>
                <a:lnTo>
                  <a:pt x="5528450" y="6240218"/>
                </a:lnTo>
                <a:lnTo>
                  <a:pt x="5520604" y="6238128"/>
                </a:lnTo>
                <a:cubicBezTo>
                  <a:pt x="5515114" y="6237034"/>
                  <a:pt x="5511354" y="6236750"/>
                  <a:pt x="5508634" y="6237043"/>
                </a:cubicBezTo>
                <a:lnTo>
                  <a:pt x="5508268" y="6237311"/>
                </a:lnTo>
                <a:lnTo>
                  <a:pt x="5497199" y="6235718"/>
                </a:lnTo>
                <a:cubicBezTo>
                  <a:pt x="5478687" y="6232353"/>
                  <a:pt x="5460838" y="6228438"/>
                  <a:pt x="5443971" y="6224189"/>
                </a:cubicBezTo>
                <a:cubicBezTo>
                  <a:pt x="5425088" y="6239333"/>
                  <a:pt x="5365198" y="6213813"/>
                  <a:pt x="5364587" y="6245607"/>
                </a:cubicBezTo>
                <a:cubicBezTo>
                  <a:pt x="5341603" y="6240798"/>
                  <a:pt x="5330518" y="6226543"/>
                  <a:pt x="5333425" y="6247706"/>
                </a:cubicBezTo>
                <a:cubicBezTo>
                  <a:pt x="5325718" y="6246708"/>
                  <a:pt x="5320498" y="6247999"/>
                  <a:pt x="5316391" y="6250403"/>
                </a:cubicBezTo>
                <a:lnTo>
                  <a:pt x="5315083" y="6251588"/>
                </a:lnTo>
                <a:lnTo>
                  <a:pt x="5264093" y="6240388"/>
                </a:lnTo>
                <a:lnTo>
                  <a:pt x="5256734" y="6241276"/>
                </a:lnTo>
                <a:lnTo>
                  <a:pt x="5224251" y="6230935"/>
                </a:lnTo>
                <a:lnTo>
                  <a:pt x="5207068" y="6227214"/>
                </a:lnTo>
                <a:lnTo>
                  <a:pt x="5203042" y="6222819"/>
                </a:lnTo>
                <a:lnTo>
                  <a:pt x="5013633" y="6212104"/>
                </a:lnTo>
                <a:cubicBezTo>
                  <a:pt x="5007363" y="6208771"/>
                  <a:pt x="4867451" y="6189553"/>
                  <a:pt x="4863573" y="6184654"/>
                </a:cubicBezTo>
                <a:lnTo>
                  <a:pt x="4651416" y="6166539"/>
                </a:lnTo>
                <a:cubicBezTo>
                  <a:pt x="4624977" y="6160344"/>
                  <a:pt x="4469364" y="6128170"/>
                  <a:pt x="4481486" y="6142882"/>
                </a:cubicBezTo>
                <a:cubicBezTo>
                  <a:pt x="4405439" y="6106748"/>
                  <a:pt x="4365783" y="6101727"/>
                  <a:pt x="4269331" y="6098123"/>
                </a:cubicBezTo>
                <a:cubicBezTo>
                  <a:pt x="4210440" y="6124597"/>
                  <a:pt x="4245321" y="6098279"/>
                  <a:pt x="4190801" y="6099192"/>
                </a:cubicBezTo>
                <a:cubicBezTo>
                  <a:pt x="4212420" y="6071793"/>
                  <a:pt x="4151268" y="6084104"/>
                  <a:pt x="4127486" y="6076624"/>
                </a:cubicBezTo>
                <a:cubicBezTo>
                  <a:pt x="4117403" y="6077826"/>
                  <a:pt x="4107474" y="6080022"/>
                  <a:pt x="4097468" y="6082472"/>
                </a:cubicBezTo>
                <a:lnTo>
                  <a:pt x="4092230" y="6083737"/>
                </a:lnTo>
                <a:lnTo>
                  <a:pt x="4072646" y="6083192"/>
                </a:lnTo>
                <a:lnTo>
                  <a:pt x="4065392" y="6090055"/>
                </a:lnTo>
                <a:lnTo>
                  <a:pt x="4034674" y="6094262"/>
                </a:lnTo>
                <a:cubicBezTo>
                  <a:pt x="4023438" y="6094753"/>
                  <a:pt x="4011659" y="6094013"/>
                  <a:pt x="3999109" y="6091300"/>
                </a:cubicBezTo>
                <a:cubicBezTo>
                  <a:pt x="3960965" y="6070220"/>
                  <a:pt x="3878759" y="6097089"/>
                  <a:pt x="3832245" y="6069403"/>
                </a:cubicBezTo>
                <a:cubicBezTo>
                  <a:pt x="3780875" y="6064935"/>
                  <a:pt x="3723613" y="6065226"/>
                  <a:pt x="3690889" y="6064489"/>
                </a:cubicBezTo>
                <a:cubicBezTo>
                  <a:pt x="3674068" y="6075123"/>
                  <a:pt x="3636813" y="6049759"/>
                  <a:pt x="3635899" y="6064980"/>
                </a:cubicBezTo>
                <a:lnTo>
                  <a:pt x="3620576" y="6070271"/>
                </a:lnTo>
                <a:lnTo>
                  <a:pt x="3604087" y="6064439"/>
                </a:lnTo>
                <a:cubicBezTo>
                  <a:pt x="3590166" y="6069757"/>
                  <a:pt x="3579308" y="6073243"/>
                  <a:pt x="3568387" y="6069146"/>
                </a:cubicBezTo>
                <a:lnTo>
                  <a:pt x="3503818" y="6089506"/>
                </a:lnTo>
                <a:cubicBezTo>
                  <a:pt x="3510915" y="6100196"/>
                  <a:pt x="3472416" y="6088681"/>
                  <a:pt x="3466246" y="6098777"/>
                </a:cubicBezTo>
                <a:cubicBezTo>
                  <a:pt x="3462890" y="6107015"/>
                  <a:pt x="3450430" y="6105442"/>
                  <a:pt x="3440422" y="6107901"/>
                </a:cubicBezTo>
                <a:cubicBezTo>
                  <a:pt x="3432391" y="6116010"/>
                  <a:pt x="3383132" y="6120663"/>
                  <a:pt x="3366542" y="6118330"/>
                </a:cubicBezTo>
                <a:cubicBezTo>
                  <a:pt x="3311828" y="6124732"/>
                  <a:pt x="3277604" y="6138667"/>
                  <a:pt x="3240669" y="6130264"/>
                </a:cubicBezTo>
                <a:cubicBezTo>
                  <a:pt x="3230661" y="6130422"/>
                  <a:pt x="3222184" y="6131822"/>
                  <a:pt x="3214708" y="6133988"/>
                </a:cubicBezTo>
                <a:lnTo>
                  <a:pt x="3194214" y="6147821"/>
                </a:lnTo>
                <a:lnTo>
                  <a:pt x="3180468" y="6150623"/>
                </a:lnTo>
                <a:lnTo>
                  <a:pt x="3177508" y="6152351"/>
                </a:lnTo>
                <a:cubicBezTo>
                  <a:pt x="3171873" y="6155673"/>
                  <a:pt x="3166158" y="6158806"/>
                  <a:pt x="3159834" y="6161276"/>
                </a:cubicBezTo>
                <a:cubicBezTo>
                  <a:pt x="3135185" y="6159416"/>
                  <a:pt x="3121213" y="6160394"/>
                  <a:pt x="3104835" y="6155927"/>
                </a:cubicBezTo>
                <a:cubicBezTo>
                  <a:pt x="3067805" y="6165414"/>
                  <a:pt x="3078432" y="6141523"/>
                  <a:pt x="3051373" y="6169421"/>
                </a:cubicBezTo>
                <a:cubicBezTo>
                  <a:pt x="2978033" y="6169169"/>
                  <a:pt x="2947947" y="6220998"/>
                  <a:pt x="2877306" y="6208324"/>
                </a:cubicBezTo>
                <a:cubicBezTo>
                  <a:pt x="2821913" y="6217975"/>
                  <a:pt x="2762952" y="6223226"/>
                  <a:pt x="2719018" y="6227333"/>
                </a:cubicBezTo>
                <a:cubicBezTo>
                  <a:pt x="2639811" y="6232636"/>
                  <a:pt x="2504877" y="6234795"/>
                  <a:pt x="2454061" y="6236538"/>
                </a:cubicBezTo>
                <a:cubicBezTo>
                  <a:pt x="2403245" y="6238280"/>
                  <a:pt x="2420126" y="6239079"/>
                  <a:pt x="2414120" y="6237789"/>
                </a:cubicBezTo>
                <a:lnTo>
                  <a:pt x="2384765" y="6235638"/>
                </a:lnTo>
                <a:lnTo>
                  <a:pt x="2365600" y="6233135"/>
                </a:lnTo>
                <a:cubicBezTo>
                  <a:pt x="2356752" y="6235910"/>
                  <a:pt x="2350716" y="6235915"/>
                  <a:pt x="2345941" y="6234695"/>
                </a:cubicBezTo>
                <a:lnTo>
                  <a:pt x="2340941" y="6232305"/>
                </a:lnTo>
                <a:lnTo>
                  <a:pt x="2327235" y="6232519"/>
                </a:lnTo>
                <a:lnTo>
                  <a:pt x="2299646" y="6230633"/>
                </a:lnTo>
                <a:lnTo>
                  <a:pt x="2295035" y="6232443"/>
                </a:lnTo>
                <a:lnTo>
                  <a:pt x="2268728" y="6240177"/>
                </a:lnTo>
                <a:cubicBezTo>
                  <a:pt x="2268628" y="6240521"/>
                  <a:pt x="2254084" y="6233657"/>
                  <a:pt x="2253984" y="6234001"/>
                </a:cubicBezTo>
                <a:cubicBezTo>
                  <a:pt x="2239122" y="6237048"/>
                  <a:pt x="2209108" y="6234931"/>
                  <a:pt x="2191113" y="6240434"/>
                </a:cubicBezTo>
                <a:lnTo>
                  <a:pt x="2146012" y="6259810"/>
                </a:lnTo>
                <a:cubicBezTo>
                  <a:pt x="2145973" y="6259892"/>
                  <a:pt x="2128598" y="6274390"/>
                  <a:pt x="2128560" y="6274472"/>
                </a:cubicBezTo>
                <a:cubicBezTo>
                  <a:pt x="2126838" y="6275117"/>
                  <a:pt x="2124109" y="6275530"/>
                  <a:pt x="2119778" y="6275665"/>
                </a:cubicBezTo>
                <a:lnTo>
                  <a:pt x="2110434" y="6282700"/>
                </a:lnTo>
                <a:lnTo>
                  <a:pt x="2081418" y="6289059"/>
                </a:lnTo>
                <a:lnTo>
                  <a:pt x="2088526" y="6281659"/>
                </a:lnTo>
                <a:cubicBezTo>
                  <a:pt x="2076371" y="6277676"/>
                  <a:pt x="2071903" y="6270803"/>
                  <a:pt x="2059717" y="6292002"/>
                </a:cubicBezTo>
                <a:cubicBezTo>
                  <a:pt x="2032291" y="6286224"/>
                  <a:pt x="2028634" y="6298813"/>
                  <a:pt x="1993045" y="6306390"/>
                </a:cubicBezTo>
                <a:cubicBezTo>
                  <a:pt x="1976971" y="6300063"/>
                  <a:pt x="1965178" y="6303922"/>
                  <a:pt x="1954075" y="6311066"/>
                </a:cubicBezTo>
                <a:cubicBezTo>
                  <a:pt x="1918456" y="6310689"/>
                  <a:pt x="1887456" y="6322102"/>
                  <a:pt x="1848190" y="6327771"/>
                </a:cubicBezTo>
                <a:lnTo>
                  <a:pt x="1737951" y="6344513"/>
                </a:lnTo>
                <a:lnTo>
                  <a:pt x="1696709" y="6346605"/>
                </a:lnTo>
                <a:cubicBezTo>
                  <a:pt x="1692504" y="6346100"/>
                  <a:pt x="1663837" y="6347211"/>
                  <a:pt x="1661872" y="6347587"/>
                </a:cubicBezTo>
                <a:lnTo>
                  <a:pt x="1655864" y="6347808"/>
                </a:lnTo>
                <a:lnTo>
                  <a:pt x="1633028" y="6358060"/>
                </a:lnTo>
                <a:cubicBezTo>
                  <a:pt x="1618899" y="6356602"/>
                  <a:pt x="1619623" y="6369112"/>
                  <a:pt x="1606576" y="6366899"/>
                </a:cubicBezTo>
                <a:lnTo>
                  <a:pt x="1461291" y="6379054"/>
                </a:lnTo>
                <a:lnTo>
                  <a:pt x="1428798" y="6379606"/>
                </a:lnTo>
                <a:cubicBezTo>
                  <a:pt x="1424834" y="6377722"/>
                  <a:pt x="1419064" y="6376842"/>
                  <a:pt x="1409244" y="6378241"/>
                </a:cubicBezTo>
                <a:lnTo>
                  <a:pt x="1406951" y="6379043"/>
                </a:lnTo>
                <a:lnTo>
                  <a:pt x="1391002" y="6374347"/>
                </a:lnTo>
                <a:cubicBezTo>
                  <a:pt x="1385899" y="6372215"/>
                  <a:pt x="1381417" y="6369535"/>
                  <a:pt x="1377852" y="6366097"/>
                </a:cubicBezTo>
                <a:cubicBezTo>
                  <a:pt x="1352108" y="6365458"/>
                  <a:pt x="1267249" y="6359383"/>
                  <a:pt x="1239424" y="6359700"/>
                </a:cubicBezTo>
                <a:cubicBezTo>
                  <a:pt x="1211599" y="6360016"/>
                  <a:pt x="1221978" y="6361392"/>
                  <a:pt x="1208014" y="6357188"/>
                </a:cubicBezTo>
                <a:lnTo>
                  <a:pt x="1152751" y="6345283"/>
                </a:lnTo>
                <a:lnTo>
                  <a:pt x="949771" y="6335308"/>
                </a:lnTo>
                <a:cubicBezTo>
                  <a:pt x="888502" y="6312655"/>
                  <a:pt x="822682" y="6331858"/>
                  <a:pt x="752723" y="6320875"/>
                </a:cubicBezTo>
                <a:cubicBezTo>
                  <a:pt x="697396" y="6317271"/>
                  <a:pt x="686655" y="6275609"/>
                  <a:pt x="665167" y="6275293"/>
                </a:cubicBezTo>
                <a:cubicBezTo>
                  <a:pt x="657908" y="6276764"/>
                  <a:pt x="625159" y="6270979"/>
                  <a:pt x="618141" y="6273378"/>
                </a:cubicBezTo>
                <a:cubicBezTo>
                  <a:pt x="606112" y="6250236"/>
                  <a:pt x="628751" y="6263137"/>
                  <a:pt x="596498" y="6261621"/>
                </a:cubicBezTo>
                <a:cubicBezTo>
                  <a:pt x="598654" y="6267969"/>
                  <a:pt x="583476" y="6241875"/>
                  <a:pt x="568296" y="6259035"/>
                </a:cubicBezTo>
                <a:lnTo>
                  <a:pt x="550874" y="6247808"/>
                </a:lnTo>
                <a:lnTo>
                  <a:pt x="521056" y="6251759"/>
                </a:lnTo>
                <a:cubicBezTo>
                  <a:pt x="512844" y="6252767"/>
                  <a:pt x="496898" y="6238469"/>
                  <a:pt x="487255" y="6237156"/>
                </a:cubicBezTo>
                <a:cubicBezTo>
                  <a:pt x="449168" y="6235869"/>
                  <a:pt x="452372" y="6218847"/>
                  <a:pt x="431825" y="6228675"/>
                </a:cubicBezTo>
                <a:cubicBezTo>
                  <a:pt x="409674" y="6239271"/>
                  <a:pt x="353899" y="6202116"/>
                  <a:pt x="346639" y="6209624"/>
                </a:cubicBezTo>
                <a:cubicBezTo>
                  <a:pt x="335776" y="6218525"/>
                  <a:pt x="269484" y="6176632"/>
                  <a:pt x="271007" y="6188053"/>
                </a:cubicBezTo>
                <a:cubicBezTo>
                  <a:pt x="223668" y="6157668"/>
                  <a:pt x="207158" y="6173403"/>
                  <a:pt x="189996" y="6162482"/>
                </a:cubicBezTo>
                <a:cubicBezTo>
                  <a:pt x="167941" y="6147838"/>
                  <a:pt x="134526" y="6155297"/>
                  <a:pt x="121342" y="6139836"/>
                </a:cubicBezTo>
                <a:cubicBezTo>
                  <a:pt x="108158" y="6124375"/>
                  <a:pt x="113782" y="6146084"/>
                  <a:pt x="90669" y="6116573"/>
                </a:cubicBezTo>
                <a:cubicBezTo>
                  <a:pt x="76705" y="6097951"/>
                  <a:pt x="64226" y="6077165"/>
                  <a:pt x="49115" y="6053333"/>
                </a:cubicBezTo>
                <a:cubicBezTo>
                  <a:pt x="34004" y="6029501"/>
                  <a:pt x="12038" y="6070748"/>
                  <a:pt x="0" y="6024041"/>
                </a:cubicBez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1"/>
            </a:gs>
            <a:gs pos="50000">
              <a:srgbClr val="FAFAFA"/>
            </a:gs>
            <a:gs pos="100000">
              <a:srgbClr val="CECECE"/>
            </a:gs>
          </a:gsLst>
          <a:lin ang="5400000" scaled="0"/>
        </a:gradFill>
        <a:effectLst/>
      </p:bgPr>
    </p:bg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lt1"/>
              </a:gs>
              <a:gs pos="50000">
                <a:srgbClr val="FAFAFA"/>
              </a:gs>
              <a:gs pos="100000">
                <a:srgbClr val="CECECE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203" name="Google Shape;203;p12"/>
          <p:cNvSpPr/>
          <p:nvPr/>
        </p:nvSpPr>
        <p:spPr>
          <a:xfrm rot="-120000">
            <a:off x="815340" y="683404"/>
            <a:ext cx="10561320" cy="5404104"/>
          </a:xfrm>
          <a:prstGeom prst="rect">
            <a:avLst/>
          </a:prstGeom>
          <a:solidFill>
            <a:srgbClr val="FFFFFF"/>
          </a:solidFill>
          <a:ln w="9525" cap="sq" cmpd="thinThick">
            <a:solidFill>
              <a:srgbClr val="DDDDDD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266700" dist="1143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204" name="Google Shape;204;p12" descr="Entenda o Sistema Financeiro Nacional: Ramo de Diretrizes para o Sistema."/>
          <p:cNvPicPr preferRelativeResize="0"/>
          <p:nvPr/>
        </p:nvPicPr>
        <p:blipFill rotWithShape="1">
          <a:blip r:embed="rId3">
            <a:alphaModFix/>
          </a:blip>
          <a:srcRect t="1051" r="1" b="3335"/>
          <a:stretch/>
        </p:blipFill>
        <p:spPr>
          <a:xfrm rot="-120000">
            <a:off x="1137837" y="1003258"/>
            <a:ext cx="9916327" cy="47643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" name="Google Shape;210;p13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82766A">
              <a:alpha val="1490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Google Shape;211;p13"/>
          <p:cNvSpPr txBox="1"/>
          <p:nvPr/>
        </p:nvSpPr>
        <p:spPr>
          <a:xfrm>
            <a:off x="8115300" y="1562669"/>
            <a:ext cx="3389515" cy="23806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E SE O BANCO LIQUIDAR?</a:t>
            </a:r>
            <a:endParaRPr dirty="0"/>
          </a:p>
        </p:txBody>
      </p:sp>
      <p:pic>
        <p:nvPicPr>
          <p:cNvPr id="212" name="Google Shape;212;p13" descr="Vetores e ilustrações de Perdido para download gratuito | Freepik"/>
          <p:cNvPicPr preferRelativeResize="0"/>
          <p:nvPr/>
        </p:nvPicPr>
        <p:blipFill rotWithShape="1">
          <a:blip r:embed="rId3">
            <a:alphaModFix/>
          </a:blip>
          <a:srcRect t="2095" b="8441"/>
          <a:stretch/>
        </p:blipFill>
        <p:spPr>
          <a:xfrm>
            <a:off x="20" y="1"/>
            <a:ext cx="7665573" cy="6857999"/>
          </a:xfrm>
          <a:custGeom>
            <a:avLst/>
            <a:gdLst/>
            <a:ahLst/>
            <a:cxnLst/>
            <a:rect l="l" t="t" r="r" b="b"/>
            <a:pathLst>
              <a:path w="7665593" h="6857999" extrusionOk="0">
                <a:moveTo>
                  <a:pt x="0" y="0"/>
                </a:moveTo>
                <a:lnTo>
                  <a:pt x="7363783" y="0"/>
                </a:lnTo>
                <a:lnTo>
                  <a:pt x="7372954" y="18152"/>
                </a:lnTo>
                <a:cubicBezTo>
                  <a:pt x="7378508" y="27417"/>
                  <a:pt x="7383821" y="35694"/>
                  <a:pt x="7386404" y="41707"/>
                </a:cubicBezTo>
                <a:lnTo>
                  <a:pt x="7389058" y="60832"/>
                </a:lnTo>
                <a:lnTo>
                  <a:pt x="7394074" y="60137"/>
                </a:lnTo>
                <a:lnTo>
                  <a:pt x="7394443" y="67241"/>
                </a:lnTo>
                <a:lnTo>
                  <a:pt x="7394565" y="83099"/>
                </a:lnTo>
                <a:cubicBezTo>
                  <a:pt x="7395324" y="92994"/>
                  <a:pt x="7394122" y="120511"/>
                  <a:pt x="7395957" y="130584"/>
                </a:cubicBezTo>
                <a:cubicBezTo>
                  <a:pt x="7401306" y="133490"/>
                  <a:pt x="7404223" y="137975"/>
                  <a:pt x="7405574" y="143540"/>
                </a:cubicBezTo>
                <a:lnTo>
                  <a:pt x="7405725" y="155795"/>
                </a:lnTo>
                <a:lnTo>
                  <a:pt x="7418615" y="226869"/>
                </a:lnTo>
                <a:lnTo>
                  <a:pt x="7419579" y="236641"/>
                </a:lnTo>
                <a:lnTo>
                  <a:pt x="7423900" y="241933"/>
                </a:lnTo>
                <a:cubicBezTo>
                  <a:pt x="7424763" y="245974"/>
                  <a:pt x="7424206" y="257579"/>
                  <a:pt x="7424760" y="260885"/>
                </a:cubicBezTo>
                <a:cubicBezTo>
                  <a:pt x="7425580" y="261177"/>
                  <a:pt x="7426400" y="261469"/>
                  <a:pt x="7427220" y="261761"/>
                </a:cubicBezTo>
                <a:cubicBezTo>
                  <a:pt x="7431152" y="272291"/>
                  <a:pt x="7444241" y="311893"/>
                  <a:pt x="7448344" y="324055"/>
                </a:cubicBezTo>
                <a:cubicBezTo>
                  <a:pt x="7444563" y="326484"/>
                  <a:pt x="7450535" y="331924"/>
                  <a:pt x="7451833" y="334727"/>
                </a:cubicBezTo>
                <a:cubicBezTo>
                  <a:pt x="7449286" y="335161"/>
                  <a:pt x="7448510" y="341947"/>
                  <a:pt x="7450776" y="343948"/>
                </a:cubicBezTo>
                <a:cubicBezTo>
                  <a:pt x="7463202" y="391652"/>
                  <a:pt x="7437523" y="367773"/>
                  <a:pt x="7453791" y="395003"/>
                </a:cubicBezTo>
                <a:cubicBezTo>
                  <a:pt x="7454869" y="399820"/>
                  <a:pt x="7453841" y="403723"/>
                  <a:pt x="7451939" y="407147"/>
                </a:cubicBezTo>
                <a:lnTo>
                  <a:pt x="7448030" y="412254"/>
                </a:lnTo>
                <a:lnTo>
                  <a:pt x="7455416" y="432021"/>
                </a:lnTo>
                <a:cubicBezTo>
                  <a:pt x="7457991" y="441758"/>
                  <a:pt x="7459699" y="452007"/>
                  <a:pt x="7460479" y="462523"/>
                </a:cubicBezTo>
                <a:cubicBezTo>
                  <a:pt x="7455275" y="464882"/>
                  <a:pt x="7462669" y="473136"/>
                  <a:pt x="7464133" y="477020"/>
                </a:cubicBezTo>
                <a:cubicBezTo>
                  <a:pt x="7460734" y="477060"/>
                  <a:pt x="7459104" y="485663"/>
                  <a:pt x="7461914" y="488716"/>
                </a:cubicBezTo>
                <a:cubicBezTo>
                  <a:pt x="7474065" y="552879"/>
                  <a:pt x="7442314" y="516775"/>
                  <a:pt x="7461353" y="555280"/>
                </a:cubicBezTo>
                <a:cubicBezTo>
                  <a:pt x="7462345" y="561721"/>
                  <a:pt x="7460642" y="566553"/>
                  <a:pt x="7457829" y="570585"/>
                </a:cubicBezTo>
                <a:lnTo>
                  <a:pt x="7450804" y="577839"/>
                </a:lnTo>
                <a:lnTo>
                  <a:pt x="7453309" y="583524"/>
                </a:lnTo>
                <a:cubicBezTo>
                  <a:pt x="7453505" y="604977"/>
                  <a:pt x="7446306" y="611303"/>
                  <a:pt x="7453558" y="623785"/>
                </a:cubicBezTo>
                <a:cubicBezTo>
                  <a:pt x="7438483" y="642230"/>
                  <a:pt x="7452055" y="636019"/>
                  <a:pt x="7454362" y="650049"/>
                </a:cubicBezTo>
                <a:cubicBezTo>
                  <a:pt x="7457368" y="661117"/>
                  <a:pt x="7463152" y="640798"/>
                  <a:pt x="7464006" y="651645"/>
                </a:cubicBezTo>
                <a:cubicBezTo>
                  <a:pt x="7460114" y="663380"/>
                  <a:pt x="7472201" y="662829"/>
                  <a:pt x="7467442" y="675032"/>
                </a:cubicBezTo>
                <a:cubicBezTo>
                  <a:pt x="7458335" y="672068"/>
                  <a:pt x="7469207" y="699114"/>
                  <a:pt x="7461251" y="699956"/>
                </a:cubicBezTo>
                <a:cubicBezTo>
                  <a:pt x="7472628" y="710321"/>
                  <a:pt x="7458614" y="715529"/>
                  <a:pt x="7462119" y="729331"/>
                </a:cubicBezTo>
                <a:cubicBezTo>
                  <a:pt x="7466423" y="735831"/>
                  <a:pt x="7467162" y="740521"/>
                  <a:pt x="7462533" y="746910"/>
                </a:cubicBezTo>
                <a:cubicBezTo>
                  <a:pt x="7483486" y="776851"/>
                  <a:pt x="7463470" y="765024"/>
                  <a:pt x="7471529" y="793043"/>
                </a:cubicBezTo>
                <a:cubicBezTo>
                  <a:pt x="7480002" y="817184"/>
                  <a:pt x="7485500" y="844550"/>
                  <a:pt x="7505730" y="867898"/>
                </a:cubicBezTo>
                <a:cubicBezTo>
                  <a:pt x="7511461" y="872184"/>
                  <a:pt x="7513630" y="882707"/>
                  <a:pt x="7510576" y="891400"/>
                </a:cubicBezTo>
                <a:cubicBezTo>
                  <a:pt x="7510049" y="892894"/>
                  <a:pt x="7509385" y="894278"/>
                  <a:pt x="7508604" y="895508"/>
                </a:cubicBezTo>
                <a:cubicBezTo>
                  <a:pt x="7511698" y="915692"/>
                  <a:pt x="7525520" y="989520"/>
                  <a:pt x="7529143" y="1012510"/>
                </a:cubicBezTo>
                <a:cubicBezTo>
                  <a:pt x="7521781" y="1014371"/>
                  <a:pt x="7535067" y="1025997"/>
                  <a:pt x="7530347" y="1033444"/>
                </a:cubicBezTo>
                <a:cubicBezTo>
                  <a:pt x="7526204" y="1038777"/>
                  <a:pt x="7529270" y="1043549"/>
                  <a:pt x="7529596" y="1049120"/>
                </a:cubicBezTo>
                <a:cubicBezTo>
                  <a:pt x="7526339" y="1056460"/>
                  <a:pt x="7532220" y="1080398"/>
                  <a:pt x="7536437" y="1086639"/>
                </a:cubicBezTo>
                <a:cubicBezTo>
                  <a:pt x="7551094" y="1101553"/>
                  <a:pt x="7540210" y="1135442"/>
                  <a:pt x="7551438" y="1147834"/>
                </a:cubicBezTo>
                <a:cubicBezTo>
                  <a:pt x="7553086" y="1152330"/>
                  <a:pt x="7553752" y="1156729"/>
                  <a:pt x="7553808" y="1161047"/>
                </a:cubicBezTo>
                <a:lnTo>
                  <a:pt x="7552572" y="1173130"/>
                </a:lnTo>
                <a:lnTo>
                  <a:pt x="7549434" y="1176566"/>
                </a:lnTo>
                <a:lnTo>
                  <a:pt x="7550211" y="1183950"/>
                </a:lnTo>
                <a:lnTo>
                  <a:pt x="7549733" y="1186066"/>
                </a:lnTo>
                <a:cubicBezTo>
                  <a:pt x="7548807" y="1190108"/>
                  <a:pt x="7548001" y="1194099"/>
                  <a:pt x="7547683" y="1198047"/>
                </a:cubicBezTo>
                <a:cubicBezTo>
                  <a:pt x="7563423" y="1192855"/>
                  <a:pt x="7547566" y="1230782"/>
                  <a:pt x="7560295" y="1219849"/>
                </a:cubicBezTo>
                <a:cubicBezTo>
                  <a:pt x="7561281" y="1240644"/>
                  <a:pt x="7573138" y="1224782"/>
                  <a:pt x="7561835" y="1249779"/>
                </a:cubicBezTo>
                <a:cubicBezTo>
                  <a:pt x="7574707" y="1282065"/>
                  <a:pt x="7569916" y="1332957"/>
                  <a:pt x="7589445" y="1358245"/>
                </a:cubicBezTo>
                <a:cubicBezTo>
                  <a:pt x="7581989" y="1355103"/>
                  <a:pt x="7576204" y="1368711"/>
                  <a:pt x="7579904" y="1378136"/>
                </a:cubicBezTo>
                <a:cubicBezTo>
                  <a:pt x="7550647" y="1367117"/>
                  <a:pt x="7606267" y="1415404"/>
                  <a:pt x="7586303" y="1423699"/>
                </a:cubicBezTo>
                <a:cubicBezTo>
                  <a:pt x="7604838" y="1424108"/>
                  <a:pt x="7636267" y="1466352"/>
                  <a:pt x="7621059" y="1486236"/>
                </a:cubicBezTo>
                <a:cubicBezTo>
                  <a:pt x="7624771" y="1516526"/>
                  <a:pt x="7640092" y="1537976"/>
                  <a:pt x="7633966" y="1569734"/>
                </a:cubicBezTo>
                <a:cubicBezTo>
                  <a:pt x="7636447" y="1570719"/>
                  <a:pt x="7638522" y="1572334"/>
                  <a:pt x="7640304" y="1574384"/>
                </a:cubicBezTo>
                <a:lnTo>
                  <a:pt x="7644628" y="1581242"/>
                </a:lnTo>
                <a:lnTo>
                  <a:pt x="7644313" y="1582567"/>
                </a:lnTo>
                <a:cubicBezTo>
                  <a:pt x="7644257" y="1587776"/>
                  <a:pt x="7645302" y="1590443"/>
                  <a:pt x="7646831" y="1591983"/>
                </a:cubicBezTo>
                <a:cubicBezTo>
                  <a:pt x="7647577" y="1592347"/>
                  <a:pt x="7648323" y="1592711"/>
                  <a:pt x="7649069" y="1593074"/>
                </a:cubicBezTo>
                <a:lnTo>
                  <a:pt x="7651326" y="1599230"/>
                </a:lnTo>
                <a:lnTo>
                  <a:pt x="7657195" y="1610539"/>
                </a:lnTo>
                <a:lnTo>
                  <a:pt x="7656957" y="1613422"/>
                </a:lnTo>
                <a:lnTo>
                  <a:pt x="7663730" y="1631673"/>
                </a:lnTo>
                <a:lnTo>
                  <a:pt x="7663189" y="1632289"/>
                </a:lnTo>
                <a:cubicBezTo>
                  <a:pt x="7662131" y="1634085"/>
                  <a:pt x="7661641" y="1636199"/>
                  <a:pt x="7662326" y="1639024"/>
                </a:cubicBezTo>
                <a:cubicBezTo>
                  <a:pt x="7651979" y="1640024"/>
                  <a:pt x="7659188" y="1642819"/>
                  <a:pt x="7662125" y="1651067"/>
                </a:cubicBezTo>
                <a:cubicBezTo>
                  <a:pt x="7646711" y="1654462"/>
                  <a:pt x="7660667" y="1674670"/>
                  <a:pt x="7653812" y="1683345"/>
                </a:cubicBezTo>
                <a:cubicBezTo>
                  <a:pt x="7656316" y="1689330"/>
                  <a:pt x="7658683" y="1695719"/>
                  <a:pt x="7660803" y="1702414"/>
                </a:cubicBezTo>
                <a:lnTo>
                  <a:pt x="7661867" y="1756201"/>
                </a:lnTo>
                <a:lnTo>
                  <a:pt x="7649453" y="1812530"/>
                </a:lnTo>
                <a:cubicBezTo>
                  <a:pt x="7649183" y="1833366"/>
                  <a:pt x="7644573" y="1851408"/>
                  <a:pt x="7647823" y="1869041"/>
                </a:cubicBezTo>
                <a:cubicBezTo>
                  <a:pt x="7644238" y="1876204"/>
                  <a:pt x="7642789" y="1882956"/>
                  <a:pt x="7648156" y="1889503"/>
                </a:cubicBezTo>
                <a:cubicBezTo>
                  <a:pt x="7646365" y="1908946"/>
                  <a:pt x="7638702" y="1913653"/>
                  <a:pt x="7644679" y="1925974"/>
                </a:cubicBezTo>
                <a:cubicBezTo>
                  <a:pt x="7632281" y="1936898"/>
                  <a:pt x="7637013" y="1937545"/>
                  <a:pt x="7640564" y="1942678"/>
                </a:cubicBezTo>
                <a:lnTo>
                  <a:pt x="7640816" y="1943410"/>
                </a:lnTo>
                <a:lnTo>
                  <a:pt x="7639044" y="1944904"/>
                </a:lnTo>
                <a:lnTo>
                  <a:pt x="7638223" y="1947993"/>
                </a:lnTo>
                <a:lnTo>
                  <a:pt x="7638752" y="1956430"/>
                </a:lnTo>
                <a:lnTo>
                  <a:pt x="7639407" y="1959603"/>
                </a:lnTo>
                <a:cubicBezTo>
                  <a:pt x="7639690" y="1961788"/>
                  <a:pt x="7639658" y="1963239"/>
                  <a:pt x="7639396" y="1964244"/>
                </a:cubicBezTo>
                <a:lnTo>
                  <a:pt x="7639249" y="1964361"/>
                </a:lnTo>
                <a:lnTo>
                  <a:pt x="7639521" y="1968708"/>
                </a:lnTo>
                <a:cubicBezTo>
                  <a:pt x="7640315" y="1976045"/>
                  <a:pt x="7641402" y="1983186"/>
                  <a:pt x="7642694" y="1989983"/>
                </a:cubicBezTo>
                <a:cubicBezTo>
                  <a:pt x="7634556" y="1995729"/>
                  <a:pt x="7644169" y="2020842"/>
                  <a:pt x="7628828" y="2018094"/>
                </a:cubicBezTo>
                <a:cubicBezTo>
                  <a:pt x="7630116" y="2027262"/>
                  <a:pt x="7636485" y="2032807"/>
                  <a:pt x="7626423" y="2029720"/>
                </a:cubicBezTo>
                <a:cubicBezTo>
                  <a:pt x="7626559" y="2032738"/>
                  <a:pt x="7625703" y="2034598"/>
                  <a:pt x="7624364" y="2035929"/>
                </a:cubicBezTo>
                <a:lnTo>
                  <a:pt x="7623733" y="2036314"/>
                </a:lnTo>
                <a:lnTo>
                  <a:pt x="7626847" y="2056711"/>
                </a:lnTo>
                <a:lnTo>
                  <a:pt x="7626090" y="2059419"/>
                </a:lnTo>
                <a:lnTo>
                  <a:pt x="7629618" y="2072712"/>
                </a:lnTo>
                <a:lnTo>
                  <a:pt x="7630641" y="2079581"/>
                </a:lnTo>
                <a:lnTo>
                  <a:pt x="7632577" y="2081522"/>
                </a:lnTo>
                <a:cubicBezTo>
                  <a:pt x="7633753" y="2083617"/>
                  <a:pt x="7634261" y="2086620"/>
                  <a:pt x="7633251" y="2091658"/>
                </a:cubicBezTo>
                <a:lnTo>
                  <a:pt x="7632707" y="2092825"/>
                </a:lnTo>
                <a:lnTo>
                  <a:pt x="7635575" y="2101184"/>
                </a:lnTo>
                <a:cubicBezTo>
                  <a:pt x="7636900" y="2103876"/>
                  <a:pt x="7638586" y="2106260"/>
                  <a:pt x="7640772" y="2108190"/>
                </a:cubicBezTo>
                <a:cubicBezTo>
                  <a:pt x="7629093" y="2136655"/>
                  <a:pt x="7639778" y="2163513"/>
                  <a:pt x="7637758" y="2194409"/>
                </a:cubicBezTo>
                <a:cubicBezTo>
                  <a:pt x="7619585" y="2207765"/>
                  <a:pt x="7641835" y="2261154"/>
                  <a:pt x="7659453" y="2268824"/>
                </a:cubicBezTo>
                <a:cubicBezTo>
                  <a:pt x="7644015" y="2268997"/>
                  <a:pt x="7665037" y="2307714"/>
                  <a:pt x="7665583" y="2317700"/>
                </a:cubicBezTo>
                <a:cubicBezTo>
                  <a:pt x="7665764" y="2321029"/>
                  <a:pt x="7663671" y="2321166"/>
                  <a:pt x="7657195" y="2315619"/>
                </a:cubicBezTo>
                <a:cubicBezTo>
                  <a:pt x="7658997" y="2326231"/>
                  <a:pt x="7650972" y="2337185"/>
                  <a:pt x="7644431" y="2331209"/>
                </a:cubicBezTo>
                <a:cubicBezTo>
                  <a:pt x="7658433" y="2363448"/>
                  <a:pt x="7644510" y="2411031"/>
                  <a:pt x="7650869" y="2447461"/>
                </a:cubicBezTo>
                <a:cubicBezTo>
                  <a:pt x="7635485" y="2467322"/>
                  <a:pt x="7649719" y="2456555"/>
                  <a:pt x="7646841" y="2477156"/>
                </a:cubicBezTo>
                <a:cubicBezTo>
                  <a:pt x="7661004" y="2471521"/>
                  <a:pt x="7638896" y="2502164"/>
                  <a:pt x="7654880" y="2503292"/>
                </a:cubicBezTo>
                <a:cubicBezTo>
                  <a:pt x="7653849" y="2507005"/>
                  <a:pt x="7652348" y="2510567"/>
                  <a:pt x="7650720" y="2514131"/>
                </a:cubicBezTo>
                <a:lnTo>
                  <a:pt x="7649876" y="2516003"/>
                </a:lnTo>
                <a:lnTo>
                  <a:pt x="7649263" y="2523483"/>
                </a:lnTo>
                <a:lnTo>
                  <a:pt x="7645633" y="2525592"/>
                </a:lnTo>
                <a:lnTo>
                  <a:pt x="7642233" y="2536851"/>
                </a:lnTo>
                <a:cubicBezTo>
                  <a:pt x="7641494" y="2541069"/>
                  <a:pt x="7641323" y="2545607"/>
                  <a:pt x="7642069" y="2550622"/>
                </a:cubicBezTo>
                <a:cubicBezTo>
                  <a:pt x="7648404" y="2562959"/>
                  <a:pt x="7640640" y="2582170"/>
                  <a:pt x="7641110" y="2599544"/>
                </a:cubicBezTo>
                <a:lnTo>
                  <a:pt x="7643071" y="2607523"/>
                </a:lnTo>
                <a:lnTo>
                  <a:pt x="7639801" y="2633566"/>
                </a:lnTo>
                <a:cubicBezTo>
                  <a:pt x="7639166" y="2640978"/>
                  <a:pt x="7638833" y="2648672"/>
                  <a:pt x="7639065" y="2656773"/>
                </a:cubicBezTo>
                <a:lnTo>
                  <a:pt x="7640624" y="2671810"/>
                </a:lnTo>
                <a:lnTo>
                  <a:pt x="7639332" y="2675751"/>
                </a:lnTo>
                <a:cubicBezTo>
                  <a:pt x="7639476" y="2682617"/>
                  <a:pt x="7644027" y="2691703"/>
                  <a:pt x="7638498" y="2690893"/>
                </a:cubicBezTo>
                <a:lnTo>
                  <a:pt x="7640415" y="2698606"/>
                </a:lnTo>
                <a:lnTo>
                  <a:pt x="7636002" y="2706218"/>
                </a:lnTo>
                <a:cubicBezTo>
                  <a:pt x="7634978" y="2707053"/>
                  <a:pt x="7633887" y="2707679"/>
                  <a:pt x="7632770" y="2708079"/>
                </a:cubicBezTo>
                <a:lnTo>
                  <a:pt x="7634220" y="2718854"/>
                </a:lnTo>
                <a:lnTo>
                  <a:pt x="7631061" y="2727688"/>
                </a:lnTo>
                <a:lnTo>
                  <a:pt x="7633127" y="2735389"/>
                </a:lnTo>
                <a:lnTo>
                  <a:pt x="7632661" y="2738584"/>
                </a:lnTo>
                <a:lnTo>
                  <a:pt x="7631098" y="2746529"/>
                </a:lnTo>
                <a:cubicBezTo>
                  <a:pt x="7630002" y="2750602"/>
                  <a:pt x="7628681" y="2755160"/>
                  <a:pt x="7627624" y="2760235"/>
                </a:cubicBezTo>
                <a:lnTo>
                  <a:pt x="7627140" y="2764511"/>
                </a:lnTo>
                <a:lnTo>
                  <a:pt x="7621827" y="2773820"/>
                </a:lnTo>
                <a:cubicBezTo>
                  <a:pt x="7617811" y="2780593"/>
                  <a:pt x="7615104" y="2785923"/>
                  <a:pt x="7617284" y="2791840"/>
                </a:cubicBezTo>
                <a:cubicBezTo>
                  <a:pt x="7612094" y="2801924"/>
                  <a:pt x="7597550" y="2808970"/>
                  <a:pt x="7601430" y="2823567"/>
                </a:cubicBezTo>
                <a:cubicBezTo>
                  <a:pt x="7594841" y="2819137"/>
                  <a:pt x="7600633" y="2839778"/>
                  <a:pt x="7593865" y="2842217"/>
                </a:cubicBezTo>
                <a:cubicBezTo>
                  <a:pt x="7588415" y="2843342"/>
                  <a:pt x="7588901" y="2849866"/>
                  <a:pt x="7586893" y="2854834"/>
                </a:cubicBezTo>
                <a:cubicBezTo>
                  <a:pt x="7581327" y="2858374"/>
                  <a:pt x="7576244" y="2883372"/>
                  <a:pt x="7577046" y="2892075"/>
                </a:cubicBezTo>
                <a:cubicBezTo>
                  <a:pt x="7582584" y="2916606"/>
                  <a:pt x="7560175" y="2936338"/>
                  <a:pt x="7564026" y="2955950"/>
                </a:cubicBezTo>
                <a:cubicBezTo>
                  <a:pt x="7563501" y="2961086"/>
                  <a:pt x="7562240" y="2965343"/>
                  <a:pt x="7560529" y="2969031"/>
                </a:cubicBezTo>
                <a:lnTo>
                  <a:pt x="7554631" y="2978222"/>
                </a:lnTo>
                <a:lnTo>
                  <a:pt x="7550747" y="2978564"/>
                </a:lnTo>
                <a:lnTo>
                  <a:pt x="7548359" y="2985429"/>
                </a:lnTo>
                <a:lnTo>
                  <a:pt x="7547120" y="2986826"/>
                </a:lnTo>
                <a:cubicBezTo>
                  <a:pt x="7544741" y="2989483"/>
                  <a:pt x="7542480" y="2992194"/>
                  <a:pt x="7540621" y="2995267"/>
                </a:cubicBezTo>
                <a:cubicBezTo>
                  <a:pt x="7555200" y="3003715"/>
                  <a:pt x="7527208" y="3022799"/>
                  <a:pt x="7541739" y="3023946"/>
                </a:cubicBezTo>
                <a:cubicBezTo>
                  <a:pt x="7534059" y="3042303"/>
                  <a:pt x="7549904" y="3038579"/>
                  <a:pt x="7530781" y="3050462"/>
                </a:cubicBezTo>
                <a:cubicBezTo>
                  <a:pt x="7527838" y="3088204"/>
                  <a:pt x="7503338" y="3127251"/>
                  <a:pt x="7508515" y="3164510"/>
                </a:cubicBezTo>
                <a:cubicBezTo>
                  <a:pt x="7503888" y="3155782"/>
                  <a:pt x="7493770" y="3162549"/>
                  <a:pt x="7492866" y="3173520"/>
                </a:cubicBezTo>
                <a:cubicBezTo>
                  <a:pt x="7474179" y="3140376"/>
                  <a:pt x="7498581" y="3226463"/>
                  <a:pt x="7479395" y="3217191"/>
                </a:cubicBezTo>
                <a:cubicBezTo>
                  <a:pt x="7493905" y="3232643"/>
                  <a:pt x="7501608" y="3293915"/>
                  <a:pt x="7481475" y="3298298"/>
                </a:cubicBezTo>
                <a:cubicBezTo>
                  <a:pt x="7472089" y="3326890"/>
                  <a:pt x="7475493" y="3357480"/>
                  <a:pt x="7457722" y="3379292"/>
                </a:cubicBezTo>
                <a:cubicBezTo>
                  <a:pt x="7459285" y="3382143"/>
                  <a:pt x="7460273" y="3385199"/>
                  <a:pt x="7460850" y="3388381"/>
                </a:cubicBezTo>
                <a:lnTo>
                  <a:pt x="7461482" y="3397694"/>
                </a:lnTo>
                <a:lnTo>
                  <a:pt x="7460695" y="3398556"/>
                </a:lnTo>
                <a:cubicBezTo>
                  <a:pt x="7458532" y="3402904"/>
                  <a:pt x="7458275" y="3406007"/>
                  <a:pt x="7458858" y="3408553"/>
                </a:cubicBezTo>
                <a:lnTo>
                  <a:pt x="7460185" y="3411299"/>
                </a:lnTo>
                <a:lnTo>
                  <a:pt x="7459468" y="3418333"/>
                </a:lnTo>
                <a:lnTo>
                  <a:pt x="7459515" y="3432662"/>
                </a:lnTo>
                <a:lnTo>
                  <a:pt x="7458154" y="3434902"/>
                </a:lnTo>
                <a:lnTo>
                  <a:pt x="7456091" y="3455825"/>
                </a:lnTo>
                <a:cubicBezTo>
                  <a:pt x="7455865" y="3455850"/>
                  <a:pt x="7455638" y="3455877"/>
                  <a:pt x="7455413" y="3455903"/>
                </a:cubicBezTo>
                <a:cubicBezTo>
                  <a:pt x="7453843" y="3456557"/>
                  <a:pt x="7452596" y="3457940"/>
                  <a:pt x="7451989" y="3460886"/>
                </a:cubicBezTo>
                <a:cubicBezTo>
                  <a:pt x="7443388" y="3453296"/>
                  <a:pt x="7447961" y="3461529"/>
                  <a:pt x="7446929" y="3470886"/>
                </a:cubicBezTo>
                <a:cubicBezTo>
                  <a:pt x="7433341" y="3461186"/>
                  <a:pt x="7436171" y="3489615"/>
                  <a:pt x="7427213" y="3491353"/>
                </a:cubicBezTo>
                <a:cubicBezTo>
                  <a:pt x="7426761" y="3498443"/>
                  <a:pt x="7426037" y="3505767"/>
                  <a:pt x="7424990" y="3513143"/>
                </a:cubicBezTo>
                <a:lnTo>
                  <a:pt x="7424186" y="3517424"/>
                </a:lnTo>
                <a:cubicBezTo>
                  <a:pt x="7424132" y="3517438"/>
                  <a:pt x="7424077" y="3517453"/>
                  <a:pt x="7424024" y="3517467"/>
                </a:cubicBezTo>
                <a:cubicBezTo>
                  <a:pt x="7423536" y="3518305"/>
                  <a:pt x="7423153" y="3519678"/>
                  <a:pt x="7422883" y="3521896"/>
                </a:cubicBezTo>
                <a:lnTo>
                  <a:pt x="7422723" y="3525229"/>
                </a:lnTo>
                <a:lnTo>
                  <a:pt x="7421163" y="3533534"/>
                </a:lnTo>
                <a:lnTo>
                  <a:pt x="7419650" y="3536108"/>
                </a:lnTo>
                <a:lnTo>
                  <a:pt x="7417640" y="3536718"/>
                </a:lnTo>
                <a:lnTo>
                  <a:pt x="7417697" y="3537534"/>
                </a:lnTo>
                <a:cubicBezTo>
                  <a:pt x="7419749" y="3544077"/>
                  <a:pt x="7423989" y="3546875"/>
                  <a:pt x="7409814" y="3551598"/>
                </a:cubicBezTo>
                <a:cubicBezTo>
                  <a:pt x="7412376" y="3566128"/>
                  <a:pt x="7404108" y="3567090"/>
                  <a:pt x="7397719" y="3584844"/>
                </a:cubicBezTo>
                <a:cubicBezTo>
                  <a:pt x="7401116" y="3593573"/>
                  <a:pt x="7398130" y="3599358"/>
                  <a:pt x="7393057" y="3604546"/>
                </a:cubicBezTo>
                <a:cubicBezTo>
                  <a:pt x="7391792" y="3622895"/>
                  <a:pt x="7383125" y="3638008"/>
                  <a:pt x="7377811" y="3657793"/>
                </a:cubicBezTo>
                <a:cubicBezTo>
                  <a:pt x="7379886" y="3680874"/>
                  <a:pt x="7366255" y="3689531"/>
                  <a:pt x="7360624" y="3710685"/>
                </a:cubicBezTo>
                <a:cubicBezTo>
                  <a:pt x="7367950" y="3731637"/>
                  <a:pt x="7347999" y="3723947"/>
                  <a:pt x="7341489" y="3734006"/>
                </a:cubicBezTo>
                <a:lnTo>
                  <a:pt x="7340478" y="3737028"/>
                </a:lnTo>
                <a:lnTo>
                  <a:pt x="7340489" y="3745476"/>
                </a:lnTo>
                <a:lnTo>
                  <a:pt x="7340950" y="3748687"/>
                </a:lnTo>
                <a:cubicBezTo>
                  <a:pt x="7341098" y="3750887"/>
                  <a:pt x="7340976" y="3752333"/>
                  <a:pt x="7340653" y="3753314"/>
                </a:cubicBezTo>
                <a:lnTo>
                  <a:pt x="7340500" y="3753419"/>
                </a:lnTo>
                <a:lnTo>
                  <a:pt x="7340506" y="3757774"/>
                </a:lnTo>
                <a:cubicBezTo>
                  <a:pt x="7340847" y="3765147"/>
                  <a:pt x="7341495" y="3772345"/>
                  <a:pt x="7342369" y="3779218"/>
                </a:cubicBezTo>
                <a:cubicBezTo>
                  <a:pt x="7333890" y="3784348"/>
                  <a:pt x="7341949" y="3810090"/>
                  <a:pt x="7326800" y="3806225"/>
                </a:cubicBezTo>
                <a:cubicBezTo>
                  <a:pt x="7327524" y="3815461"/>
                  <a:pt x="7333545" y="3821456"/>
                  <a:pt x="7323686" y="3817640"/>
                </a:cubicBezTo>
                <a:cubicBezTo>
                  <a:pt x="7323637" y="3820659"/>
                  <a:pt x="7322668" y="3822449"/>
                  <a:pt x="7321247" y="3823678"/>
                </a:cubicBezTo>
                <a:lnTo>
                  <a:pt x="7320595" y="3824018"/>
                </a:lnTo>
                <a:lnTo>
                  <a:pt x="7322453" y="3844579"/>
                </a:lnTo>
                <a:lnTo>
                  <a:pt x="7321532" y="3847225"/>
                </a:lnTo>
                <a:lnTo>
                  <a:pt x="7324238" y="3860736"/>
                </a:lnTo>
                <a:lnTo>
                  <a:pt x="7324840" y="3867658"/>
                </a:lnTo>
                <a:lnTo>
                  <a:pt x="7326655" y="3869733"/>
                </a:lnTo>
                <a:cubicBezTo>
                  <a:pt x="7327701" y="3871909"/>
                  <a:pt x="7328023" y="3874942"/>
                  <a:pt x="7326706" y="3879891"/>
                </a:cubicBezTo>
                <a:lnTo>
                  <a:pt x="7326093" y="3881013"/>
                </a:lnTo>
                <a:lnTo>
                  <a:pt x="7328442" y="3889558"/>
                </a:lnTo>
                <a:cubicBezTo>
                  <a:pt x="7329602" y="3892339"/>
                  <a:pt x="7331138" y="3894839"/>
                  <a:pt x="7333203" y="3896924"/>
                </a:cubicBezTo>
                <a:cubicBezTo>
                  <a:pt x="7319795" y="3924445"/>
                  <a:pt x="7328820" y="3952004"/>
                  <a:pt x="7324908" y="3982658"/>
                </a:cubicBezTo>
                <a:cubicBezTo>
                  <a:pt x="7325522" y="4017325"/>
                  <a:pt x="7327874" y="4041416"/>
                  <a:pt x="7327588" y="4064228"/>
                </a:cubicBezTo>
                <a:cubicBezTo>
                  <a:pt x="7328735" y="4074940"/>
                  <a:pt x="7329351" y="4153102"/>
                  <a:pt x="7323186" y="4146664"/>
                </a:cubicBezTo>
                <a:cubicBezTo>
                  <a:pt x="7335189" y="4179829"/>
                  <a:pt x="7318370" y="4199117"/>
                  <a:pt x="7322488" y="4235901"/>
                </a:cubicBezTo>
                <a:cubicBezTo>
                  <a:pt x="7305909" y="4254573"/>
                  <a:pt x="7320783" y="4244884"/>
                  <a:pt x="7316645" y="4265209"/>
                </a:cubicBezTo>
                <a:cubicBezTo>
                  <a:pt x="7331133" y="4260631"/>
                  <a:pt x="7307179" y="4289560"/>
                  <a:pt x="7323069" y="4291857"/>
                </a:cubicBezTo>
                <a:cubicBezTo>
                  <a:pt x="7321814" y="4295483"/>
                  <a:pt x="7320095" y="4298923"/>
                  <a:pt x="7318251" y="4302359"/>
                </a:cubicBezTo>
                <a:lnTo>
                  <a:pt x="7317295" y="4304161"/>
                </a:lnTo>
                <a:lnTo>
                  <a:pt x="7316223" y="4311573"/>
                </a:lnTo>
                <a:lnTo>
                  <a:pt x="7312469" y="4313411"/>
                </a:lnTo>
                <a:lnTo>
                  <a:pt x="7306447" y="4403491"/>
                </a:lnTo>
                <a:cubicBezTo>
                  <a:pt x="7308849" y="4411399"/>
                  <a:pt x="7308497" y="4436984"/>
                  <a:pt x="7303688" y="4442497"/>
                </a:cubicBezTo>
                <a:cubicBezTo>
                  <a:pt x="7302637" y="4447969"/>
                  <a:pt x="7304327" y="4453942"/>
                  <a:pt x="7299181" y="4457128"/>
                </a:cubicBezTo>
                <a:cubicBezTo>
                  <a:pt x="7296154" y="4469016"/>
                  <a:pt x="7289197" y="4496240"/>
                  <a:pt x="7285530" y="4513823"/>
                </a:cubicBezTo>
                <a:cubicBezTo>
                  <a:pt x="7288769" y="4518560"/>
                  <a:pt x="7287100" y="4524649"/>
                  <a:pt x="7284412" y="4532609"/>
                </a:cubicBezTo>
                <a:lnTo>
                  <a:pt x="7282601" y="4540125"/>
                </a:lnTo>
                <a:lnTo>
                  <a:pt x="7291785" y="4563650"/>
                </a:lnTo>
                <a:lnTo>
                  <a:pt x="7284191" y="4636427"/>
                </a:lnTo>
                <a:lnTo>
                  <a:pt x="7292797" y="4672055"/>
                </a:lnTo>
                <a:cubicBezTo>
                  <a:pt x="7294304" y="4686552"/>
                  <a:pt x="7294421" y="4700466"/>
                  <a:pt x="7295425" y="4713953"/>
                </a:cubicBezTo>
                <a:cubicBezTo>
                  <a:pt x="7296104" y="4744441"/>
                  <a:pt x="7280378" y="4723911"/>
                  <a:pt x="7292574" y="4762180"/>
                </a:cubicBezTo>
                <a:cubicBezTo>
                  <a:pt x="7286719" y="4766152"/>
                  <a:pt x="7286266" y="4770971"/>
                  <a:pt x="7288689" y="4779168"/>
                </a:cubicBezTo>
                <a:cubicBezTo>
                  <a:pt x="7288592" y="4793971"/>
                  <a:pt x="7274303" y="4792486"/>
                  <a:pt x="7282355" y="4807636"/>
                </a:cubicBezTo>
                <a:cubicBezTo>
                  <a:pt x="7278556" y="4806204"/>
                  <a:pt x="7277539" y="4813202"/>
                  <a:pt x="7276505" y="4819678"/>
                </a:cubicBezTo>
                <a:lnTo>
                  <a:pt x="7273752" y="4823797"/>
                </a:lnTo>
                <a:lnTo>
                  <a:pt x="7283683" y="4847794"/>
                </a:lnTo>
                <a:cubicBezTo>
                  <a:pt x="7296832" y="4890479"/>
                  <a:pt x="7302379" y="4941877"/>
                  <a:pt x="7311552" y="4978326"/>
                </a:cubicBezTo>
                <a:cubicBezTo>
                  <a:pt x="7284161" y="4998846"/>
                  <a:pt x="7309660" y="4989594"/>
                  <a:pt x="7304880" y="5015024"/>
                </a:cubicBezTo>
                <a:cubicBezTo>
                  <a:pt x="7330355" y="5012307"/>
                  <a:pt x="7291032" y="5044485"/>
                  <a:pt x="7319932" y="5050993"/>
                </a:cubicBezTo>
                <a:cubicBezTo>
                  <a:pt x="7318148" y="5055414"/>
                  <a:pt x="7315506" y="5059493"/>
                  <a:pt x="7312641" y="5063537"/>
                </a:cubicBezTo>
                <a:lnTo>
                  <a:pt x="7311153" y="5065661"/>
                </a:lnTo>
                <a:lnTo>
                  <a:pt x="7310197" y="5075032"/>
                </a:lnTo>
                <a:lnTo>
                  <a:pt x="7303683" y="5076576"/>
                </a:lnTo>
                <a:lnTo>
                  <a:pt x="7297768" y="5089898"/>
                </a:lnTo>
                <a:cubicBezTo>
                  <a:pt x="7296519" y="5095057"/>
                  <a:pt x="7296302" y="5100805"/>
                  <a:pt x="7297750" y="5107454"/>
                </a:cubicBezTo>
                <a:cubicBezTo>
                  <a:pt x="7309447" y="5125240"/>
                  <a:pt x="7295812" y="5147341"/>
                  <a:pt x="7297014" y="5169708"/>
                </a:cubicBezTo>
                <a:lnTo>
                  <a:pt x="7300719" y="5180532"/>
                </a:lnTo>
                <a:lnTo>
                  <a:pt x="7295705" y="5210620"/>
                </a:lnTo>
                <a:lnTo>
                  <a:pt x="7296901" y="5212749"/>
                </a:lnTo>
                <a:cubicBezTo>
                  <a:pt x="7296704" y="5218058"/>
                  <a:pt x="7294377" y="5228574"/>
                  <a:pt x="7294523" y="5242477"/>
                </a:cubicBezTo>
                <a:lnTo>
                  <a:pt x="7297776" y="5296160"/>
                </a:lnTo>
                <a:lnTo>
                  <a:pt x="7289955" y="5304499"/>
                </a:lnTo>
                <a:lnTo>
                  <a:pt x="7286210" y="5305374"/>
                </a:lnTo>
                <a:lnTo>
                  <a:pt x="7286995" y="5320092"/>
                </a:lnTo>
                <a:lnTo>
                  <a:pt x="7281550" y="5330613"/>
                </a:lnTo>
                <a:lnTo>
                  <a:pt x="7285354" y="5340890"/>
                </a:lnTo>
                <a:lnTo>
                  <a:pt x="7281914" y="5354491"/>
                </a:lnTo>
                <a:cubicBezTo>
                  <a:pt x="7280017" y="5359352"/>
                  <a:pt x="7277725" y="5364763"/>
                  <a:pt x="7275918" y="5370917"/>
                </a:cubicBezTo>
                <a:lnTo>
                  <a:pt x="7267655" y="5384350"/>
                </a:lnTo>
                <a:lnTo>
                  <a:pt x="7263791" y="5406610"/>
                </a:lnTo>
                <a:cubicBezTo>
                  <a:pt x="7260956" y="5423841"/>
                  <a:pt x="7257650" y="5440271"/>
                  <a:pt x="7251522" y="5456222"/>
                </a:cubicBezTo>
                <a:cubicBezTo>
                  <a:pt x="7253699" y="5469913"/>
                  <a:pt x="7252931" y="5482529"/>
                  <a:pt x="7242311" y="5493751"/>
                </a:cubicBezTo>
                <a:cubicBezTo>
                  <a:pt x="7236636" y="5529727"/>
                  <a:pt x="7245809" y="5539513"/>
                  <a:pt x="7231835" y="5561252"/>
                </a:cubicBezTo>
                <a:cubicBezTo>
                  <a:pt x="7236311" y="5568555"/>
                  <a:pt x="7238499" y="5573475"/>
                  <a:pt x="7239152" y="5577121"/>
                </a:cubicBezTo>
                <a:cubicBezTo>
                  <a:pt x="7241111" y="5588065"/>
                  <a:pt x="7229268" y="5587525"/>
                  <a:pt x="7224043" y="5605355"/>
                </a:cubicBezTo>
                <a:cubicBezTo>
                  <a:pt x="7216774" y="5624244"/>
                  <a:pt x="7213225" y="5590845"/>
                  <a:pt x="7209229" y="5609118"/>
                </a:cubicBezTo>
                <a:cubicBezTo>
                  <a:pt x="7212098" y="5628346"/>
                  <a:pt x="7194168" y="5628785"/>
                  <a:pt x="7198222" y="5648700"/>
                </a:cubicBezTo>
                <a:cubicBezTo>
                  <a:pt x="7212577" y="5642705"/>
                  <a:pt x="7189541" y="5689259"/>
                  <a:pt x="7201221" y="5689771"/>
                </a:cubicBezTo>
                <a:cubicBezTo>
                  <a:pt x="7181618" y="5708428"/>
                  <a:pt x="7201258" y="5715573"/>
                  <a:pt x="7192555" y="5739098"/>
                </a:cubicBezTo>
                <a:cubicBezTo>
                  <a:pt x="7184486" y="5750478"/>
                  <a:pt x="7182208" y="5758416"/>
                  <a:pt x="7187522" y="5768603"/>
                </a:cubicBezTo>
                <a:cubicBezTo>
                  <a:pt x="7148692" y="5821144"/>
                  <a:pt x="7181577" y="5799065"/>
                  <a:pt x="7162500" y="5846928"/>
                </a:cubicBezTo>
                <a:lnTo>
                  <a:pt x="7160827" y="5850799"/>
                </a:lnTo>
                <a:lnTo>
                  <a:pt x="7163312" y="5866636"/>
                </a:lnTo>
                <a:cubicBezTo>
                  <a:pt x="7163884" y="5867070"/>
                  <a:pt x="7164455" y="5867505"/>
                  <a:pt x="7165029" y="5867939"/>
                </a:cubicBezTo>
                <a:lnTo>
                  <a:pt x="7142501" y="5914339"/>
                </a:lnTo>
                <a:lnTo>
                  <a:pt x="7143151" y="5921221"/>
                </a:lnTo>
                <a:lnTo>
                  <a:pt x="7123808" y="5950546"/>
                </a:lnTo>
                <a:lnTo>
                  <a:pt x="7116299" y="5966186"/>
                </a:lnTo>
                <a:lnTo>
                  <a:pt x="7106117" y="5983669"/>
                </a:lnTo>
                <a:lnTo>
                  <a:pt x="7109622" y="5995569"/>
                </a:lnTo>
                <a:cubicBezTo>
                  <a:pt x="7114727" y="6023526"/>
                  <a:pt x="7092983" y="6067450"/>
                  <a:pt x="7116605" y="6077139"/>
                </a:cubicBezTo>
                <a:cubicBezTo>
                  <a:pt x="7102148" y="6089933"/>
                  <a:pt x="7125501" y="6101908"/>
                  <a:pt x="7127573" y="6115892"/>
                </a:cubicBezTo>
                <a:cubicBezTo>
                  <a:pt x="7118381" y="6127056"/>
                  <a:pt x="7126331" y="6132595"/>
                  <a:pt x="7128098" y="6142737"/>
                </a:cubicBezTo>
                <a:cubicBezTo>
                  <a:pt x="7122429" y="6147329"/>
                  <a:pt x="7122724" y="6155912"/>
                  <a:pt x="7129375" y="6158833"/>
                </a:cubicBezTo>
                <a:cubicBezTo>
                  <a:pt x="7144709" y="6154689"/>
                  <a:pt x="7137060" y="6184499"/>
                  <a:pt x="7147635" y="6186714"/>
                </a:cubicBezTo>
                <a:cubicBezTo>
                  <a:pt x="7149842" y="6204016"/>
                  <a:pt x="7136414" y="6279145"/>
                  <a:pt x="7153343" y="6291871"/>
                </a:cubicBezTo>
                <a:cubicBezTo>
                  <a:pt x="7161381" y="6326852"/>
                  <a:pt x="7134450" y="6377408"/>
                  <a:pt x="7134923" y="6392273"/>
                </a:cubicBezTo>
                <a:cubicBezTo>
                  <a:pt x="7103997" y="6407024"/>
                  <a:pt x="7185503" y="6478818"/>
                  <a:pt x="7187236" y="6541940"/>
                </a:cubicBezTo>
                <a:cubicBezTo>
                  <a:pt x="7184250" y="6550446"/>
                  <a:pt x="7184290" y="6554993"/>
                  <a:pt x="7191340" y="6557275"/>
                </a:cubicBezTo>
                <a:cubicBezTo>
                  <a:pt x="7195412" y="6573685"/>
                  <a:pt x="7202070" y="6606060"/>
                  <a:pt x="7211670" y="6640404"/>
                </a:cubicBezTo>
                <a:cubicBezTo>
                  <a:pt x="7219591" y="6666216"/>
                  <a:pt x="7212698" y="6793331"/>
                  <a:pt x="7221085" y="6827708"/>
                </a:cubicBezTo>
                <a:lnTo>
                  <a:pt x="7227698" y="6857999"/>
                </a:lnTo>
                <a:lnTo>
                  <a:pt x="0" y="6857999"/>
                </a:ln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8" name="Google Shape;218;p14"/>
          <p:cNvPicPr preferRelativeResize="0"/>
          <p:nvPr/>
        </p:nvPicPr>
        <p:blipFill rotWithShape="1">
          <a:blip r:embed="rId3">
            <a:alphaModFix amt="35000"/>
          </a:blip>
          <a:srcRect b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</a:pPr>
            <a:r>
              <a:rPr lang="pt-BR">
                <a:solidFill>
                  <a:srgbClr val="FFFFFF"/>
                </a:solidFill>
              </a:rPr>
              <a:t>FGC (Fundo Garantidor de Crédito)</a:t>
            </a:r>
            <a:endParaRPr/>
          </a:p>
        </p:txBody>
      </p:sp>
      <p:grpSp>
        <p:nvGrpSpPr>
          <p:cNvPr id="220" name="Google Shape;220;p14"/>
          <p:cNvGrpSpPr/>
          <p:nvPr/>
        </p:nvGrpSpPr>
        <p:grpSpPr>
          <a:xfrm>
            <a:off x="846415" y="1825625"/>
            <a:ext cx="10499168" cy="4351338"/>
            <a:chOff x="8215" y="0"/>
            <a:chExt cx="10499168" cy="4351338"/>
          </a:xfrm>
        </p:grpSpPr>
        <p:sp>
          <p:nvSpPr>
            <p:cNvPr id="221" name="Google Shape;221;p14"/>
            <p:cNvSpPr/>
            <p:nvPr/>
          </p:nvSpPr>
          <p:spPr>
            <a:xfrm>
              <a:off x="8215" y="0"/>
              <a:ext cx="5832871" cy="4351338"/>
            </a:xfrm>
            <a:prstGeom prst="homePlate">
              <a:avLst>
                <a:gd name="adj" fmla="val 25000"/>
              </a:avLst>
            </a:prstGeom>
            <a:solidFill>
              <a:schemeClr val="accent2"/>
            </a:solidFill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14"/>
            <p:cNvSpPr txBox="1"/>
            <p:nvPr/>
          </p:nvSpPr>
          <p:spPr>
            <a:xfrm>
              <a:off x="8215" y="0"/>
              <a:ext cx="5288954" cy="435133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05750" tIns="83800" rIns="823075" bIns="838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300"/>
                <a:buFont typeface="Calibri"/>
                <a:buNone/>
              </a:pPr>
              <a:r>
                <a:rPr lang="pt-BR" sz="33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Definição: É uma entidade privada, criada em 1995, sem fins lucrativos, cujo objetivo é proteger os clientes de uma possível perda de seus recursos devido a falência/liquidação da I.F</a:t>
              </a:r>
              <a:endParaRPr sz="3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" name="Google Shape;223;p14"/>
            <p:cNvSpPr/>
            <p:nvPr/>
          </p:nvSpPr>
          <p:spPr>
            <a:xfrm>
              <a:off x="4674512" y="0"/>
              <a:ext cx="5832871" cy="4351338"/>
            </a:xfrm>
            <a:prstGeom prst="chevron">
              <a:avLst>
                <a:gd name="adj" fmla="val 25000"/>
              </a:avLst>
            </a:prstGeom>
            <a:solidFill>
              <a:srgbClr val="A4A4A4"/>
            </a:solidFill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14"/>
            <p:cNvSpPr txBox="1"/>
            <p:nvPr/>
          </p:nvSpPr>
          <p:spPr>
            <a:xfrm>
              <a:off x="5762347" y="0"/>
              <a:ext cx="3657202" cy="435133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05750" tIns="83800" rIns="205750" bIns="8380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300"/>
                <a:buFont typeface="Calibri"/>
                <a:buNone/>
              </a:pPr>
              <a:r>
                <a:rPr lang="pt-BR" sz="33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Quais modalidades bancárias o FGC cobre?</a:t>
              </a:r>
              <a:endParaRPr sz="3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228600" marR="0" lvl="1" indent="-228600" algn="l" rtl="0">
                <a:lnSpc>
                  <a:spcPct val="90000"/>
                </a:lnSpc>
                <a:spcBef>
                  <a:spcPts val="1155"/>
                </a:spcBef>
                <a:spcAft>
                  <a:spcPts val="0"/>
                </a:spcAft>
                <a:buClr>
                  <a:schemeClr val="lt1"/>
                </a:buClr>
                <a:buSzPts val="2600"/>
                <a:buFont typeface="Calibri"/>
                <a:buChar char="•"/>
              </a:pPr>
              <a:r>
                <a:rPr lang="pt-BR" sz="26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Poupança</a:t>
              </a:r>
              <a:endParaRPr sz="2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228600" marR="0" lvl="1" indent="-228600" algn="l" rtl="0">
                <a:lnSpc>
                  <a:spcPct val="90000"/>
                </a:lnSpc>
                <a:spcBef>
                  <a:spcPts val="390"/>
                </a:spcBef>
                <a:spcAft>
                  <a:spcPts val="0"/>
                </a:spcAft>
                <a:buClr>
                  <a:schemeClr val="lt1"/>
                </a:buClr>
                <a:buSzPts val="2600"/>
                <a:buFont typeface="Calibri"/>
                <a:buChar char="•"/>
              </a:pPr>
              <a:r>
                <a:rPr lang="pt-BR" sz="26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CDB</a:t>
              </a:r>
              <a:endParaRPr sz="2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228600" marR="0" lvl="1" indent="-228600" algn="l" rtl="0">
                <a:lnSpc>
                  <a:spcPct val="90000"/>
                </a:lnSpc>
                <a:spcBef>
                  <a:spcPts val="390"/>
                </a:spcBef>
                <a:spcAft>
                  <a:spcPts val="0"/>
                </a:spcAft>
                <a:buClr>
                  <a:schemeClr val="lt1"/>
                </a:buClr>
                <a:buSzPts val="2600"/>
                <a:buFont typeface="Calibri"/>
                <a:buChar char="•"/>
              </a:pPr>
              <a:r>
                <a:rPr lang="pt-BR" sz="26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LCI e LCA</a:t>
              </a:r>
              <a:endParaRPr sz="2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228600" marR="0" lvl="1" indent="-228600" algn="l" rtl="0">
                <a:lnSpc>
                  <a:spcPct val="90000"/>
                </a:lnSpc>
                <a:spcBef>
                  <a:spcPts val="390"/>
                </a:spcBef>
                <a:spcAft>
                  <a:spcPts val="0"/>
                </a:spcAft>
                <a:buClr>
                  <a:schemeClr val="lt1"/>
                </a:buClr>
                <a:buSzPts val="2600"/>
                <a:buFont typeface="Calibri"/>
                <a:buChar char="•"/>
              </a:pPr>
              <a:r>
                <a:rPr lang="pt-BR" sz="26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LC e LH</a:t>
              </a:r>
              <a:endParaRPr sz="2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228600" marR="0" lvl="1" indent="-228600" algn="l" rtl="0">
                <a:lnSpc>
                  <a:spcPct val="90000"/>
                </a:lnSpc>
                <a:spcBef>
                  <a:spcPts val="390"/>
                </a:spcBef>
                <a:spcAft>
                  <a:spcPts val="0"/>
                </a:spcAft>
                <a:buClr>
                  <a:schemeClr val="lt1"/>
                </a:buClr>
                <a:buSzPts val="2600"/>
                <a:buFont typeface="Calibri"/>
                <a:buChar char="•"/>
              </a:pPr>
              <a:r>
                <a:rPr lang="pt-BR" sz="26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RDB</a:t>
              </a:r>
              <a:endParaRPr sz="2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56AEACA-05C5-9175-EB6A-17DA773BEB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pt-BR" sz="5400"/>
              <a:t>Quais I.Fs fazem parte do FGC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5B8731D-E4F1-3CFF-6A9E-CCA04540F3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/>
          <a:p>
            <a:r>
              <a:rPr lang="pt-BR" sz="2200"/>
              <a:t>Caixa Econômica Federal</a:t>
            </a:r>
          </a:p>
          <a:p>
            <a:r>
              <a:rPr lang="pt-BR" sz="2200"/>
              <a:t>Bancos Múltiplos</a:t>
            </a:r>
          </a:p>
          <a:p>
            <a:r>
              <a:rPr lang="pt-BR" sz="2200"/>
              <a:t>Bancos Comerciais</a:t>
            </a:r>
          </a:p>
          <a:p>
            <a:r>
              <a:rPr lang="pt-BR" sz="2200"/>
              <a:t>Bancos de Investimentos</a:t>
            </a:r>
          </a:p>
          <a:p>
            <a:r>
              <a:rPr lang="pt-BR" sz="2200"/>
              <a:t>Bancos de Desenvolvimento</a:t>
            </a:r>
          </a:p>
          <a:p>
            <a:r>
              <a:rPr lang="pt-BR" sz="2200"/>
              <a:t>SCFI</a:t>
            </a:r>
          </a:p>
          <a:p>
            <a:r>
              <a:rPr lang="pt-BR" sz="2200"/>
              <a:t>Sociedade de Crédito Imobiliário</a:t>
            </a:r>
          </a:p>
          <a:p>
            <a:r>
              <a:rPr lang="pt-BR" sz="2200"/>
              <a:t>Companhias Hipotecárias e associações de poupança e empréstimo</a:t>
            </a:r>
          </a:p>
          <a:p>
            <a:pPr marL="114300" indent="0">
              <a:buNone/>
            </a:pPr>
            <a:endParaRPr lang="pt-BR" sz="2200" b="1"/>
          </a:p>
          <a:p>
            <a:pPr marL="114300" indent="0">
              <a:buNone/>
            </a:pPr>
            <a:r>
              <a:rPr lang="pt-BR" sz="2200" b="1"/>
              <a:t>Depósitos são efetuados mensalmente</a:t>
            </a:r>
          </a:p>
        </p:txBody>
      </p:sp>
    </p:spTree>
    <p:extLst>
      <p:ext uri="{BB962C8B-B14F-4D97-AF65-F5344CB8AC3E}">
        <p14:creationId xmlns:p14="http://schemas.microsoft.com/office/powerpoint/2010/main" val="33490200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sto Feliz 8">
            <a:extLst>
              <a:ext uri="{FF2B5EF4-FFF2-40B4-BE49-F238E27FC236}">
                <a16:creationId xmlns:a16="http://schemas.microsoft.com/office/drawing/2014/main" id="{A235BE26-117C-3AEF-471B-4E8363228CA2}"/>
              </a:ext>
            </a:extLst>
          </p:cNvPr>
          <p:cNvSpPr/>
          <p:nvPr/>
        </p:nvSpPr>
        <p:spPr>
          <a:xfrm>
            <a:off x="524933" y="321733"/>
            <a:ext cx="956734" cy="863600"/>
          </a:xfrm>
          <a:prstGeom prst="smileyFac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tângulo Arredondado 1">
            <a:extLst>
              <a:ext uri="{FF2B5EF4-FFF2-40B4-BE49-F238E27FC236}">
                <a16:creationId xmlns:a16="http://schemas.microsoft.com/office/drawing/2014/main" id="{4A9B0284-7EBB-EB30-24E2-0A95A00D6E69}"/>
              </a:ext>
            </a:extLst>
          </p:cNvPr>
          <p:cNvSpPr/>
          <p:nvPr/>
        </p:nvSpPr>
        <p:spPr>
          <a:xfrm>
            <a:off x="1958185" y="654619"/>
            <a:ext cx="1944948" cy="268248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R$1.250.000,00</a:t>
            </a:r>
          </a:p>
        </p:txBody>
      </p:sp>
    </p:spTree>
    <p:extLst>
      <p:ext uri="{BB962C8B-B14F-4D97-AF65-F5344CB8AC3E}">
        <p14:creationId xmlns:p14="http://schemas.microsoft.com/office/powerpoint/2010/main" val="41699544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289;p22" descr="Portal Goiás - Procon orienta horário de funcionamento dos bancos">
            <a:extLst>
              <a:ext uri="{FF2B5EF4-FFF2-40B4-BE49-F238E27FC236}">
                <a16:creationId xmlns:a16="http://schemas.microsoft.com/office/drawing/2014/main" id="{42DC7BFE-AECC-6B94-E00F-F9E0AD202A34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830607" y="2161688"/>
            <a:ext cx="1432262" cy="136044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289;p22" descr="Portal Goiás - Procon orienta horário de funcionamento dos bancos">
            <a:extLst>
              <a:ext uri="{FF2B5EF4-FFF2-40B4-BE49-F238E27FC236}">
                <a16:creationId xmlns:a16="http://schemas.microsoft.com/office/drawing/2014/main" id="{C61E5437-CF9C-2566-57F6-417167EBB42B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17775" y="2161687"/>
            <a:ext cx="1432261" cy="136044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289;p22" descr="Portal Goiás - Procon orienta horário de funcionamento dos bancos">
            <a:extLst>
              <a:ext uri="{FF2B5EF4-FFF2-40B4-BE49-F238E27FC236}">
                <a16:creationId xmlns:a16="http://schemas.microsoft.com/office/drawing/2014/main" id="{5FDC7C1A-ED43-BF97-2A75-660ABFC985C7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699473" y="2161688"/>
            <a:ext cx="1432261" cy="13604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289;p22" descr="Portal Goiás - Procon orienta horário de funcionamento dos bancos">
            <a:extLst>
              <a:ext uri="{FF2B5EF4-FFF2-40B4-BE49-F238E27FC236}">
                <a16:creationId xmlns:a16="http://schemas.microsoft.com/office/drawing/2014/main" id="{034446B4-6E03-9E9A-CADC-694E46477796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961742" y="2161688"/>
            <a:ext cx="1432262" cy="136044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289;p22" descr="Portal Goiás - Procon orienta horário de funcionamento dos bancos">
            <a:extLst>
              <a:ext uri="{FF2B5EF4-FFF2-40B4-BE49-F238E27FC236}">
                <a16:creationId xmlns:a16="http://schemas.microsoft.com/office/drawing/2014/main" id="{406C6E42-820F-736C-D3D3-FC588306EB90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981739" y="2161688"/>
            <a:ext cx="1296794" cy="136044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osto Feliz 8">
            <a:extLst>
              <a:ext uri="{FF2B5EF4-FFF2-40B4-BE49-F238E27FC236}">
                <a16:creationId xmlns:a16="http://schemas.microsoft.com/office/drawing/2014/main" id="{A235BE26-117C-3AEF-471B-4E8363228CA2}"/>
              </a:ext>
            </a:extLst>
          </p:cNvPr>
          <p:cNvSpPr/>
          <p:nvPr/>
        </p:nvSpPr>
        <p:spPr>
          <a:xfrm>
            <a:off x="524933" y="321733"/>
            <a:ext cx="956734" cy="863600"/>
          </a:xfrm>
          <a:prstGeom prst="smileyFac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Arredondado 9">
            <a:extLst>
              <a:ext uri="{FF2B5EF4-FFF2-40B4-BE49-F238E27FC236}">
                <a16:creationId xmlns:a16="http://schemas.microsoft.com/office/drawing/2014/main" id="{7B132099-A933-992E-7155-AC9452762AE3}"/>
              </a:ext>
            </a:extLst>
          </p:cNvPr>
          <p:cNvSpPr/>
          <p:nvPr/>
        </p:nvSpPr>
        <p:spPr>
          <a:xfrm>
            <a:off x="917775" y="3725334"/>
            <a:ext cx="1512157" cy="24553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R$250.000,00</a:t>
            </a:r>
          </a:p>
        </p:txBody>
      </p:sp>
      <p:sp>
        <p:nvSpPr>
          <p:cNvPr id="12" name="Retângulo Arredondado 11">
            <a:extLst>
              <a:ext uri="{FF2B5EF4-FFF2-40B4-BE49-F238E27FC236}">
                <a16:creationId xmlns:a16="http://schemas.microsoft.com/office/drawing/2014/main" id="{249859B9-16CA-0979-D358-BFBB7276B79B}"/>
              </a:ext>
            </a:extLst>
          </p:cNvPr>
          <p:cNvSpPr/>
          <p:nvPr/>
        </p:nvSpPr>
        <p:spPr>
          <a:xfrm>
            <a:off x="2752657" y="3725334"/>
            <a:ext cx="1512156" cy="24553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R$250.000,00</a:t>
            </a:r>
          </a:p>
        </p:txBody>
      </p:sp>
      <p:sp>
        <p:nvSpPr>
          <p:cNvPr id="13" name="Retângulo Arredondado 12">
            <a:extLst>
              <a:ext uri="{FF2B5EF4-FFF2-40B4-BE49-F238E27FC236}">
                <a16:creationId xmlns:a16="http://schemas.microsoft.com/office/drawing/2014/main" id="{3BA6D9C9-5F8A-E566-B665-5D121BB4CDE2}"/>
              </a:ext>
            </a:extLst>
          </p:cNvPr>
          <p:cNvSpPr/>
          <p:nvPr/>
        </p:nvSpPr>
        <p:spPr>
          <a:xfrm>
            <a:off x="7088581" y="3733800"/>
            <a:ext cx="1581285" cy="254001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R$250.000,00</a:t>
            </a:r>
          </a:p>
        </p:txBody>
      </p:sp>
      <p:sp>
        <p:nvSpPr>
          <p:cNvPr id="14" name="Retângulo Arredondado 13">
            <a:extLst>
              <a:ext uri="{FF2B5EF4-FFF2-40B4-BE49-F238E27FC236}">
                <a16:creationId xmlns:a16="http://schemas.microsoft.com/office/drawing/2014/main" id="{CB04B22A-EC42-4BD2-4AD4-AAF313C8423D}"/>
              </a:ext>
            </a:extLst>
          </p:cNvPr>
          <p:cNvSpPr/>
          <p:nvPr/>
        </p:nvSpPr>
        <p:spPr>
          <a:xfrm>
            <a:off x="9060322" y="3725333"/>
            <a:ext cx="1512155" cy="262467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R$250.000,00</a:t>
            </a:r>
          </a:p>
        </p:txBody>
      </p:sp>
      <p:sp>
        <p:nvSpPr>
          <p:cNvPr id="15" name="Retângulo Arredondado 14">
            <a:extLst>
              <a:ext uri="{FF2B5EF4-FFF2-40B4-BE49-F238E27FC236}">
                <a16:creationId xmlns:a16="http://schemas.microsoft.com/office/drawing/2014/main" id="{B8D4F392-A025-5FBD-4E7D-5D3193C94E7B}"/>
              </a:ext>
            </a:extLst>
          </p:cNvPr>
          <p:cNvSpPr/>
          <p:nvPr/>
        </p:nvSpPr>
        <p:spPr>
          <a:xfrm>
            <a:off x="4883791" y="3725333"/>
            <a:ext cx="1512155" cy="254001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R$250.000,00</a:t>
            </a:r>
          </a:p>
        </p:txBody>
      </p:sp>
      <p:cxnSp>
        <p:nvCxnSpPr>
          <p:cNvPr id="23" name="Conector Angulado 22">
            <a:extLst>
              <a:ext uri="{FF2B5EF4-FFF2-40B4-BE49-F238E27FC236}">
                <a16:creationId xmlns:a16="http://schemas.microsoft.com/office/drawing/2014/main" id="{AA32D8D4-1088-3BCB-06D3-AC5860CE7B57}"/>
              </a:ext>
            </a:extLst>
          </p:cNvPr>
          <p:cNvCxnSpPr>
            <a:stCxn id="9" idx="4"/>
            <a:endCxn id="5" idx="0"/>
          </p:cNvCxnSpPr>
          <p:nvPr/>
        </p:nvCxnSpPr>
        <p:spPr>
          <a:xfrm rot="16200000" flipH="1">
            <a:off x="830426" y="1358207"/>
            <a:ext cx="976354" cy="63060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Conector Angulado 24">
            <a:extLst>
              <a:ext uri="{FF2B5EF4-FFF2-40B4-BE49-F238E27FC236}">
                <a16:creationId xmlns:a16="http://schemas.microsoft.com/office/drawing/2014/main" id="{2B635206-1688-C79C-7D73-7D264FEA458F}"/>
              </a:ext>
            </a:extLst>
          </p:cNvPr>
          <p:cNvCxnSpPr>
            <a:stCxn id="9" idx="4"/>
            <a:endCxn id="6" idx="0"/>
          </p:cNvCxnSpPr>
          <p:nvPr/>
        </p:nvCxnSpPr>
        <p:spPr>
          <a:xfrm rot="16200000" flipH="1">
            <a:off x="1721275" y="467358"/>
            <a:ext cx="976355" cy="241230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Conector Angulado 26">
            <a:extLst>
              <a:ext uri="{FF2B5EF4-FFF2-40B4-BE49-F238E27FC236}">
                <a16:creationId xmlns:a16="http://schemas.microsoft.com/office/drawing/2014/main" id="{338FAD12-BD4B-33DC-F040-6F2E938832DB}"/>
              </a:ext>
            </a:extLst>
          </p:cNvPr>
          <p:cNvCxnSpPr>
            <a:stCxn id="9" idx="4"/>
            <a:endCxn id="4" idx="0"/>
          </p:cNvCxnSpPr>
          <p:nvPr/>
        </p:nvCxnSpPr>
        <p:spPr>
          <a:xfrm rot="16200000" flipH="1">
            <a:off x="2786842" y="-598209"/>
            <a:ext cx="976355" cy="454343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Conector Angulado 28">
            <a:extLst>
              <a:ext uri="{FF2B5EF4-FFF2-40B4-BE49-F238E27FC236}">
                <a16:creationId xmlns:a16="http://schemas.microsoft.com/office/drawing/2014/main" id="{29CF875F-13AB-5E7B-492A-EDB3B86AB3F2}"/>
              </a:ext>
            </a:extLst>
          </p:cNvPr>
          <p:cNvCxnSpPr>
            <a:stCxn id="9" idx="4"/>
            <a:endCxn id="7" idx="0"/>
          </p:cNvCxnSpPr>
          <p:nvPr/>
        </p:nvCxnSpPr>
        <p:spPr>
          <a:xfrm rot="16200000" flipH="1">
            <a:off x="3852409" y="-1663777"/>
            <a:ext cx="976355" cy="667457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Conector Angulado 30">
            <a:extLst>
              <a:ext uri="{FF2B5EF4-FFF2-40B4-BE49-F238E27FC236}">
                <a16:creationId xmlns:a16="http://schemas.microsoft.com/office/drawing/2014/main" id="{645C2D4E-F4D9-4496-C26B-30A9152F628B}"/>
              </a:ext>
            </a:extLst>
          </p:cNvPr>
          <p:cNvCxnSpPr>
            <a:stCxn id="9" idx="4"/>
            <a:endCxn id="8" idx="0"/>
          </p:cNvCxnSpPr>
          <p:nvPr/>
        </p:nvCxnSpPr>
        <p:spPr>
          <a:xfrm rot="16200000" flipH="1">
            <a:off x="4828541" y="-2639908"/>
            <a:ext cx="976355" cy="862683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05716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289;p22" descr="Portal Goiás - Procon orienta horário de funcionamento dos bancos">
            <a:extLst>
              <a:ext uri="{FF2B5EF4-FFF2-40B4-BE49-F238E27FC236}">
                <a16:creationId xmlns:a16="http://schemas.microsoft.com/office/drawing/2014/main" id="{42DC7BFE-AECC-6B94-E00F-F9E0AD202A34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830607" y="2161688"/>
            <a:ext cx="1432262" cy="136044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289;p22" descr="Portal Goiás - Procon orienta horário de funcionamento dos bancos">
            <a:extLst>
              <a:ext uri="{FF2B5EF4-FFF2-40B4-BE49-F238E27FC236}">
                <a16:creationId xmlns:a16="http://schemas.microsoft.com/office/drawing/2014/main" id="{C61E5437-CF9C-2566-57F6-417167EBB42B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17775" y="2161687"/>
            <a:ext cx="1432261" cy="136044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289;p22" descr="Portal Goiás - Procon orienta horário de funcionamento dos bancos">
            <a:extLst>
              <a:ext uri="{FF2B5EF4-FFF2-40B4-BE49-F238E27FC236}">
                <a16:creationId xmlns:a16="http://schemas.microsoft.com/office/drawing/2014/main" id="{5FDC7C1A-ED43-BF97-2A75-660ABFC985C7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699473" y="2161688"/>
            <a:ext cx="1432261" cy="13604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289;p22" descr="Portal Goiás - Procon orienta horário de funcionamento dos bancos">
            <a:extLst>
              <a:ext uri="{FF2B5EF4-FFF2-40B4-BE49-F238E27FC236}">
                <a16:creationId xmlns:a16="http://schemas.microsoft.com/office/drawing/2014/main" id="{034446B4-6E03-9E9A-CADC-694E46477796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961742" y="2161688"/>
            <a:ext cx="1432262" cy="136044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289;p22" descr="Portal Goiás - Procon orienta horário de funcionamento dos bancos">
            <a:extLst>
              <a:ext uri="{FF2B5EF4-FFF2-40B4-BE49-F238E27FC236}">
                <a16:creationId xmlns:a16="http://schemas.microsoft.com/office/drawing/2014/main" id="{406C6E42-820F-736C-D3D3-FC588306EB90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981739" y="2161688"/>
            <a:ext cx="1296794" cy="136044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osto Feliz 8">
            <a:extLst>
              <a:ext uri="{FF2B5EF4-FFF2-40B4-BE49-F238E27FC236}">
                <a16:creationId xmlns:a16="http://schemas.microsoft.com/office/drawing/2014/main" id="{A235BE26-117C-3AEF-471B-4E8363228CA2}"/>
              </a:ext>
            </a:extLst>
          </p:cNvPr>
          <p:cNvSpPr/>
          <p:nvPr/>
        </p:nvSpPr>
        <p:spPr>
          <a:xfrm>
            <a:off x="524933" y="321733"/>
            <a:ext cx="956734" cy="863600"/>
          </a:xfrm>
          <a:prstGeom prst="smileyFac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Arredondado 9">
            <a:extLst>
              <a:ext uri="{FF2B5EF4-FFF2-40B4-BE49-F238E27FC236}">
                <a16:creationId xmlns:a16="http://schemas.microsoft.com/office/drawing/2014/main" id="{7B132099-A933-992E-7155-AC9452762AE3}"/>
              </a:ext>
            </a:extLst>
          </p:cNvPr>
          <p:cNvSpPr/>
          <p:nvPr/>
        </p:nvSpPr>
        <p:spPr>
          <a:xfrm>
            <a:off x="917775" y="3725334"/>
            <a:ext cx="1554491" cy="24553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R$250.000,00</a:t>
            </a:r>
          </a:p>
        </p:txBody>
      </p:sp>
      <p:sp>
        <p:nvSpPr>
          <p:cNvPr id="12" name="Retângulo Arredondado 11">
            <a:extLst>
              <a:ext uri="{FF2B5EF4-FFF2-40B4-BE49-F238E27FC236}">
                <a16:creationId xmlns:a16="http://schemas.microsoft.com/office/drawing/2014/main" id="{249859B9-16CA-0979-D358-BFBB7276B79B}"/>
              </a:ext>
            </a:extLst>
          </p:cNvPr>
          <p:cNvSpPr/>
          <p:nvPr/>
        </p:nvSpPr>
        <p:spPr>
          <a:xfrm>
            <a:off x="2752656" y="3733800"/>
            <a:ext cx="1554491" cy="237067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R$250.000,00</a:t>
            </a:r>
          </a:p>
        </p:txBody>
      </p:sp>
      <p:sp>
        <p:nvSpPr>
          <p:cNvPr id="13" name="Retângulo Arredondado 12">
            <a:extLst>
              <a:ext uri="{FF2B5EF4-FFF2-40B4-BE49-F238E27FC236}">
                <a16:creationId xmlns:a16="http://schemas.microsoft.com/office/drawing/2014/main" id="{3BA6D9C9-5F8A-E566-B665-5D121BB4CDE2}"/>
              </a:ext>
            </a:extLst>
          </p:cNvPr>
          <p:cNvSpPr/>
          <p:nvPr/>
        </p:nvSpPr>
        <p:spPr>
          <a:xfrm>
            <a:off x="7088582" y="3742267"/>
            <a:ext cx="1554490" cy="237068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R$250.000,00</a:t>
            </a:r>
          </a:p>
        </p:txBody>
      </p:sp>
      <p:sp>
        <p:nvSpPr>
          <p:cNvPr id="14" name="Retângulo Arredondado 13">
            <a:extLst>
              <a:ext uri="{FF2B5EF4-FFF2-40B4-BE49-F238E27FC236}">
                <a16:creationId xmlns:a16="http://schemas.microsoft.com/office/drawing/2014/main" id="{CB04B22A-EC42-4BD2-4AD4-AAF313C8423D}"/>
              </a:ext>
            </a:extLst>
          </p:cNvPr>
          <p:cNvSpPr/>
          <p:nvPr/>
        </p:nvSpPr>
        <p:spPr>
          <a:xfrm>
            <a:off x="9060323" y="3725334"/>
            <a:ext cx="1554490" cy="24553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R$250.000,00</a:t>
            </a:r>
          </a:p>
        </p:txBody>
      </p:sp>
      <p:sp>
        <p:nvSpPr>
          <p:cNvPr id="15" name="Retângulo Arredondado 14">
            <a:extLst>
              <a:ext uri="{FF2B5EF4-FFF2-40B4-BE49-F238E27FC236}">
                <a16:creationId xmlns:a16="http://schemas.microsoft.com/office/drawing/2014/main" id="{B8D4F392-A025-5FBD-4E7D-5D3193C94E7B}"/>
              </a:ext>
            </a:extLst>
          </p:cNvPr>
          <p:cNvSpPr/>
          <p:nvPr/>
        </p:nvSpPr>
        <p:spPr>
          <a:xfrm>
            <a:off x="4883792" y="3733800"/>
            <a:ext cx="1554490" cy="237068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R$250.000,00</a:t>
            </a:r>
          </a:p>
        </p:txBody>
      </p:sp>
      <p:sp>
        <p:nvSpPr>
          <p:cNvPr id="17" name="Multiplicar 16">
            <a:extLst>
              <a:ext uri="{FF2B5EF4-FFF2-40B4-BE49-F238E27FC236}">
                <a16:creationId xmlns:a16="http://schemas.microsoft.com/office/drawing/2014/main" id="{D2E39EA1-7074-CF2D-DB81-F91608D251AD}"/>
              </a:ext>
            </a:extLst>
          </p:cNvPr>
          <p:cNvSpPr/>
          <p:nvPr/>
        </p:nvSpPr>
        <p:spPr>
          <a:xfrm>
            <a:off x="1202267" y="2556933"/>
            <a:ext cx="804333" cy="711200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Multiplicar 17">
            <a:extLst>
              <a:ext uri="{FF2B5EF4-FFF2-40B4-BE49-F238E27FC236}">
                <a16:creationId xmlns:a16="http://schemas.microsoft.com/office/drawing/2014/main" id="{0413C713-AC2F-CD32-7CC2-426D41FF7942}"/>
              </a:ext>
            </a:extLst>
          </p:cNvPr>
          <p:cNvSpPr/>
          <p:nvPr/>
        </p:nvSpPr>
        <p:spPr>
          <a:xfrm>
            <a:off x="3013436" y="2556933"/>
            <a:ext cx="804333" cy="711200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Multiplicar 18">
            <a:extLst>
              <a:ext uri="{FF2B5EF4-FFF2-40B4-BE49-F238E27FC236}">
                <a16:creationId xmlns:a16="http://schemas.microsoft.com/office/drawing/2014/main" id="{712B2E18-342A-3163-7844-DBD4732A5213}"/>
              </a:ext>
            </a:extLst>
          </p:cNvPr>
          <p:cNvSpPr/>
          <p:nvPr/>
        </p:nvSpPr>
        <p:spPr>
          <a:xfrm>
            <a:off x="5144571" y="2545575"/>
            <a:ext cx="804333" cy="711200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Multiplicar 19">
            <a:extLst>
              <a:ext uri="{FF2B5EF4-FFF2-40B4-BE49-F238E27FC236}">
                <a16:creationId xmlns:a16="http://schemas.microsoft.com/office/drawing/2014/main" id="{47EA50B5-1CAC-7A70-B9A3-F975DAEF1791}"/>
              </a:ext>
            </a:extLst>
          </p:cNvPr>
          <p:cNvSpPr/>
          <p:nvPr/>
        </p:nvSpPr>
        <p:spPr>
          <a:xfrm>
            <a:off x="7214590" y="2556933"/>
            <a:ext cx="804333" cy="711200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Multiplicar 20">
            <a:extLst>
              <a:ext uri="{FF2B5EF4-FFF2-40B4-BE49-F238E27FC236}">
                <a16:creationId xmlns:a16="http://schemas.microsoft.com/office/drawing/2014/main" id="{FD4EC18F-B8AF-CE14-4FC2-8E758ADDF8BD}"/>
              </a:ext>
            </a:extLst>
          </p:cNvPr>
          <p:cNvSpPr/>
          <p:nvPr/>
        </p:nvSpPr>
        <p:spPr>
          <a:xfrm>
            <a:off x="9227969" y="2494775"/>
            <a:ext cx="804333" cy="711200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3" name="Conector Angulado 22">
            <a:extLst>
              <a:ext uri="{FF2B5EF4-FFF2-40B4-BE49-F238E27FC236}">
                <a16:creationId xmlns:a16="http://schemas.microsoft.com/office/drawing/2014/main" id="{AA32D8D4-1088-3BCB-06D3-AC5860CE7B57}"/>
              </a:ext>
            </a:extLst>
          </p:cNvPr>
          <p:cNvCxnSpPr>
            <a:stCxn id="9" idx="4"/>
            <a:endCxn id="5" idx="0"/>
          </p:cNvCxnSpPr>
          <p:nvPr/>
        </p:nvCxnSpPr>
        <p:spPr>
          <a:xfrm rot="16200000" flipH="1">
            <a:off x="830426" y="1358207"/>
            <a:ext cx="976354" cy="63060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Conector Angulado 24">
            <a:extLst>
              <a:ext uri="{FF2B5EF4-FFF2-40B4-BE49-F238E27FC236}">
                <a16:creationId xmlns:a16="http://schemas.microsoft.com/office/drawing/2014/main" id="{2B635206-1688-C79C-7D73-7D264FEA458F}"/>
              </a:ext>
            </a:extLst>
          </p:cNvPr>
          <p:cNvCxnSpPr>
            <a:stCxn id="9" idx="4"/>
            <a:endCxn id="6" idx="0"/>
          </p:cNvCxnSpPr>
          <p:nvPr/>
        </p:nvCxnSpPr>
        <p:spPr>
          <a:xfrm rot="16200000" flipH="1">
            <a:off x="1721275" y="467358"/>
            <a:ext cx="976355" cy="241230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Conector Angulado 26">
            <a:extLst>
              <a:ext uri="{FF2B5EF4-FFF2-40B4-BE49-F238E27FC236}">
                <a16:creationId xmlns:a16="http://schemas.microsoft.com/office/drawing/2014/main" id="{338FAD12-BD4B-33DC-F040-6F2E938832DB}"/>
              </a:ext>
            </a:extLst>
          </p:cNvPr>
          <p:cNvCxnSpPr>
            <a:stCxn id="9" idx="4"/>
            <a:endCxn id="4" idx="0"/>
          </p:cNvCxnSpPr>
          <p:nvPr/>
        </p:nvCxnSpPr>
        <p:spPr>
          <a:xfrm rot="16200000" flipH="1">
            <a:off x="2786842" y="-598209"/>
            <a:ext cx="976355" cy="454343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Conector Angulado 28">
            <a:extLst>
              <a:ext uri="{FF2B5EF4-FFF2-40B4-BE49-F238E27FC236}">
                <a16:creationId xmlns:a16="http://schemas.microsoft.com/office/drawing/2014/main" id="{29CF875F-13AB-5E7B-492A-EDB3B86AB3F2}"/>
              </a:ext>
            </a:extLst>
          </p:cNvPr>
          <p:cNvCxnSpPr>
            <a:stCxn id="9" idx="4"/>
            <a:endCxn id="7" idx="0"/>
          </p:cNvCxnSpPr>
          <p:nvPr/>
        </p:nvCxnSpPr>
        <p:spPr>
          <a:xfrm rot="16200000" flipH="1">
            <a:off x="3852409" y="-1663777"/>
            <a:ext cx="976355" cy="667457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Conector Angulado 30">
            <a:extLst>
              <a:ext uri="{FF2B5EF4-FFF2-40B4-BE49-F238E27FC236}">
                <a16:creationId xmlns:a16="http://schemas.microsoft.com/office/drawing/2014/main" id="{645C2D4E-F4D9-4496-C26B-30A9152F628B}"/>
              </a:ext>
            </a:extLst>
          </p:cNvPr>
          <p:cNvCxnSpPr>
            <a:stCxn id="9" idx="4"/>
            <a:endCxn id="8" idx="0"/>
          </p:cNvCxnSpPr>
          <p:nvPr/>
        </p:nvCxnSpPr>
        <p:spPr>
          <a:xfrm rot="16200000" flipH="1">
            <a:off x="4828541" y="-2639908"/>
            <a:ext cx="976355" cy="862683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Multiplicar 31">
            <a:extLst>
              <a:ext uri="{FF2B5EF4-FFF2-40B4-BE49-F238E27FC236}">
                <a16:creationId xmlns:a16="http://schemas.microsoft.com/office/drawing/2014/main" id="{E4A024F8-CE03-E4DC-32EC-0492F697631B}"/>
              </a:ext>
            </a:extLst>
          </p:cNvPr>
          <p:cNvSpPr/>
          <p:nvPr/>
        </p:nvSpPr>
        <p:spPr>
          <a:xfrm>
            <a:off x="9109727" y="132665"/>
            <a:ext cx="487531" cy="488282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6595044E-2834-9B57-20E6-E58D85CF1C0D}"/>
              </a:ext>
            </a:extLst>
          </p:cNvPr>
          <p:cNvSpPr txBox="1"/>
          <p:nvPr/>
        </p:nvSpPr>
        <p:spPr>
          <a:xfrm>
            <a:off x="9499600" y="237067"/>
            <a:ext cx="14054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= Liquidado</a:t>
            </a:r>
          </a:p>
        </p:txBody>
      </p:sp>
    </p:spTree>
    <p:extLst>
      <p:ext uri="{BB962C8B-B14F-4D97-AF65-F5344CB8AC3E}">
        <p14:creationId xmlns:p14="http://schemas.microsoft.com/office/powerpoint/2010/main" val="18942455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"/>
          <p:cNvSpPr txBox="1">
            <a:spLocks noGrp="1"/>
          </p:cNvSpPr>
          <p:nvPr>
            <p:ph type="ctrTitle"/>
          </p:nvPr>
        </p:nvSpPr>
        <p:spPr>
          <a:xfrm>
            <a:off x="4965430" y="629268"/>
            <a:ext cx="6586491" cy="1286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pt-BR" sz="4400" dirty="0"/>
              <a:t>Plano de Estudo</a:t>
            </a:r>
            <a:endParaRPr dirty="0"/>
          </a:p>
        </p:txBody>
      </p:sp>
      <p:sp>
        <p:nvSpPr>
          <p:cNvPr id="121" name="Google Shape;121;p2"/>
          <p:cNvSpPr txBox="1"/>
          <p:nvPr/>
        </p:nvSpPr>
        <p:spPr>
          <a:xfrm>
            <a:off x="4965431" y="2438400"/>
            <a:ext cx="6586489" cy="37854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8575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</a:pPr>
            <a:r>
              <a:rPr lang="pt-BR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Sistema Financeiro Nacional</a:t>
            </a:r>
            <a:endParaRPr sz="1800" dirty="0"/>
          </a:p>
          <a:p>
            <a:pPr marL="285750" marR="0" lvl="0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</a:pPr>
            <a:r>
              <a:rPr lang="pt-BR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Qual a função do SFN?</a:t>
            </a:r>
            <a:endParaRPr sz="1800" dirty="0"/>
          </a:p>
          <a:p>
            <a:pPr marL="285750" marR="0" lvl="0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</a:pPr>
            <a:r>
              <a:rPr lang="pt-BR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CMN e suas funções</a:t>
            </a:r>
            <a:endParaRPr sz="1800" dirty="0"/>
          </a:p>
          <a:p>
            <a:pPr marL="285750" marR="0" lvl="0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</a:pPr>
            <a:r>
              <a:rPr lang="pt-BR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BACEN e suas funções</a:t>
            </a:r>
            <a:endParaRPr sz="1800" dirty="0"/>
          </a:p>
          <a:p>
            <a:pPr marL="285750" marR="0" lvl="0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</a:pPr>
            <a:r>
              <a:rPr lang="pt-BR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CVM e suas funções</a:t>
            </a:r>
            <a:endParaRPr sz="1800" dirty="0"/>
          </a:p>
          <a:p>
            <a:pPr marL="285750" marR="0" lvl="0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</a:pPr>
            <a:r>
              <a:rPr lang="pt-BR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 que é uma IF?</a:t>
            </a:r>
            <a:endParaRPr sz="1800" dirty="0"/>
          </a:p>
          <a:p>
            <a:pPr marL="285750" marR="0" lvl="0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</a:pPr>
            <a:r>
              <a:rPr lang="pt-BR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Toda IF é um Banco?</a:t>
            </a:r>
            <a:endParaRPr sz="1800" dirty="0"/>
          </a:p>
          <a:p>
            <a:pPr marL="285750" marR="0" lvl="0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</a:pPr>
            <a:r>
              <a:rPr lang="pt-BR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Como um Banco gera lucro?</a:t>
            </a:r>
            <a:endParaRPr sz="1800" dirty="0"/>
          </a:p>
          <a:p>
            <a:pPr marL="285750" marR="0" lvl="0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</a:pPr>
            <a:r>
              <a:rPr lang="pt-BR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 se o Banco Liquidar?</a:t>
            </a:r>
            <a:endParaRPr sz="1800" dirty="0"/>
          </a:p>
          <a:p>
            <a:pPr marL="285750" marR="0" lvl="0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</a:pPr>
            <a:r>
              <a:rPr lang="pt-BR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Bancos Múltiplos</a:t>
            </a:r>
            <a:endParaRPr sz="1800" dirty="0"/>
          </a:p>
          <a:p>
            <a:pPr marL="285750" marR="0" lvl="0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</a:pPr>
            <a:r>
              <a:rPr lang="pt-BR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Política Monetária</a:t>
            </a:r>
            <a:endParaRPr sz="1800" dirty="0"/>
          </a:p>
        </p:txBody>
      </p:sp>
      <p:pic>
        <p:nvPicPr>
          <p:cNvPr id="122" name="Google Shape;122;p2"/>
          <p:cNvPicPr preferRelativeResize="0"/>
          <p:nvPr/>
        </p:nvPicPr>
        <p:blipFill rotWithShape="1">
          <a:blip r:embed="rId3">
            <a:alphaModFix/>
          </a:blip>
          <a:srcRect l="21531" r="10874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3" name="Google Shape;123;p2"/>
          <p:cNvCxnSpPr/>
          <p:nvPr/>
        </p:nvCxnSpPr>
        <p:spPr>
          <a:xfrm>
            <a:off x="5080934" y="2115117"/>
            <a:ext cx="6309360" cy="0"/>
          </a:xfrm>
          <a:prstGeom prst="straightConnector1">
            <a:avLst/>
          </a:prstGeom>
          <a:noFill/>
          <a:ln w="19050" cap="flat" cmpd="sng">
            <a:solidFill>
              <a:srgbClr val="8A0E34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289;p22" descr="Portal Goiás - Procon orienta horário de funcionamento dos bancos">
            <a:extLst>
              <a:ext uri="{FF2B5EF4-FFF2-40B4-BE49-F238E27FC236}">
                <a16:creationId xmlns:a16="http://schemas.microsoft.com/office/drawing/2014/main" id="{42DC7BFE-AECC-6B94-E00F-F9E0AD202A34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830607" y="2161688"/>
            <a:ext cx="1432262" cy="136044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289;p22" descr="Portal Goiás - Procon orienta horário de funcionamento dos bancos">
            <a:extLst>
              <a:ext uri="{FF2B5EF4-FFF2-40B4-BE49-F238E27FC236}">
                <a16:creationId xmlns:a16="http://schemas.microsoft.com/office/drawing/2014/main" id="{C61E5437-CF9C-2566-57F6-417167EBB42B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17775" y="2161687"/>
            <a:ext cx="1432261" cy="136044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289;p22" descr="Portal Goiás - Procon orienta horário de funcionamento dos bancos">
            <a:extLst>
              <a:ext uri="{FF2B5EF4-FFF2-40B4-BE49-F238E27FC236}">
                <a16:creationId xmlns:a16="http://schemas.microsoft.com/office/drawing/2014/main" id="{5FDC7C1A-ED43-BF97-2A75-660ABFC985C7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699473" y="2161688"/>
            <a:ext cx="1432261" cy="13604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289;p22" descr="Portal Goiás - Procon orienta horário de funcionamento dos bancos">
            <a:extLst>
              <a:ext uri="{FF2B5EF4-FFF2-40B4-BE49-F238E27FC236}">
                <a16:creationId xmlns:a16="http://schemas.microsoft.com/office/drawing/2014/main" id="{034446B4-6E03-9E9A-CADC-694E46477796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961742" y="2161688"/>
            <a:ext cx="1432262" cy="136044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289;p22" descr="Portal Goiás - Procon orienta horário de funcionamento dos bancos">
            <a:extLst>
              <a:ext uri="{FF2B5EF4-FFF2-40B4-BE49-F238E27FC236}">
                <a16:creationId xmlns:a16="http://schemas.microsoft.com/office/drawing/2014/main" id="{406C6E42-820F-736C-D3D3-FC588306EB90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981739" y="2161688"/>
            <a:ext cx="1296794" cy="136044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osto Feliz 8">
            <a:extLst>
              <a:ext uri="{FF2B5EF4-FFF2-40B4-BE49-F238E27FC236}">
                <a16:creationId xmlns:a16="http://schemas.microsoft.com/office/drawing/2014/main" id="{A235BE26-117C-3AEF-471B-4E8363228CA2}"/>
              </a:ext>
            </a:extLst>
          </p:cNvPr>
          <p:cNvSpPr/>
          <p:nvPr/>
        </p:nvSpPr>
        <p:spPr>
          <a:xfrm>
            <a:off x="524933" y="321733"/>
            <a:ext cx="956734" cy="863600"/>
          </a:xfrm>
          <a:prstGeom prst="smileyFac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Arredondado 9">
            <a:extLst>
              <a:ext uri="{FF2B5EF4-FFF2-40B4-BE49-F238E27FC236}">
                <a16:creationId xmlns:a16="http://schemas.microsoft.com/office/drawing/2014/main" id="{7B132099-A933-992E-7155-AC9452762AE3}"/>
              </a:ext>
            </a:extLst>
          </p:cNvPr>
          <p:cNvSpPr/>
          <p:nvPr/>
        </p:nvSpPr>
        <p:spPr>
          <a:xfrm>
            <a:off x="917776" y="3663378"/>
            <a:ext cx="1572844" cy="307490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R$250.000,00</a:t>
            </a:r>
          </a:p>
        </p:txBody>
      </p:sp>
      <p:sp>
        <p:nvSpPr>
          <p:cNvPr id="12" name="Retângulo Arredondado 11">
            <a:extLst>
              <a:ext uri="{FF2B5EF4-FFF2-40B4-BE49-F238E27FC236}">
                <a16:creationId xmlns:a16="http://schemas.microsoft.com/office/drawing/2014/main" id="{249859B9-16CA-0979-D358-BFBB7276B79B}"/>
              </a:ext>
            </a:extLst>
          </p:cNvPr>
          <p:cNvSpPr/>
          <p:nvPr/>
        </p:nvSpPr>
        <p:spPr>
          <a:xfrm>
            <a:off x="2752657" y="3663378"/>
            <a:ext cx="1572844" cy="307490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R$250.000,00</a:t>
            </a:r>
          </a:p>
        </p:txBody>
      </p:sp>
      <p:sp>
        <p:nvSpPr>
          <p:cNvPr id="13" name="Retângulo Arredondado 12">
            <a:extLst>
              <a:ext uri="{FF2B5EF4-FFF2-40B4-BE49-F238E27FC236}">
                <a16:creationId xmlns:a16="http://schemas.microsoft.com/office/drawing/2014/main" id="{3BA6D9C9-5F8A-E566-B665-5D121BB4CDE2}"/>
              </a:ext>
            </a:extLst>
          </p:cNvPr>
          <p:cNvSpPr/>
          <p:nvPr/>
        </p:nvSpPr>
        <p:spPr>
          <a:xfrm>
            <a:off x="7088582" y="3713977"/>
            <a:ext cx="1558940" cy="265358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R$250.000,00</a:t>
            </a:r>
          </a:p>
        </p:txBody>
      </p:sp>
      <p:sp>
        <p:nvSpPr>
          <p:cNvPr id="14" name="Retângulo Arredondado 13">
            <a:extLst>
              <a:ext uri="{FF2B5EF4-FFF2-40B4-BE49-F238E27FC236}">
                <a16:creationId xmlns:a16="http://schemas.microsoft.com/office/drawing/2014/main" id="{CB04B22A-EC42-4BD2-4AD4-AAF313C8423D}"/>
              </a:ext>
            </a:extLst>
          </p:cNvPr>
          <p:cNvSpPr/>
          <p:nvPr/>
        </p:nvSpPr>
        <p:spPr>
          <a:xfrm>
            <a:off x="9060323" y="3713977"/>
            <a:ext cx="1558940" cy="256891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R$250.000,00</a:t>
            </a:r>
          </a:p>
        </p:txBody>
      </p:sp>
      <p:sp>
        <p:nvSpPr>
          <p:cNvPr id="15" name="Retângulo Arredondado 14">
            <a:extLst>
              <a:ext uri="{FF2B5EF4-FFF2-40B4-BE49-F238E27FC236}">
                <a16:creationId xmlns:a16="http://schemas.microsoft.com/office/drawing/2014/main" id="{B8D4F392-A025-5FBD-4E7D-5D3193C94E7B}"/>
              </a:ext>
            </a:extLst>
          </p:cNvPr>
          <p:cNvSpPr/>
          <p:nvPr/>
        </p:nvSpPr>
        <p:spPr>
          <a:xfrm>
            <a:off x="4883791" y="3713977"/>
            <a:ext cx="1558941" cy="256891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R$250.000,00</a:t>
            </a:r>
          </a:p>
        </p:txBody>
      </p:sp>
      <p:sp>
        <p:nvSpPr>
          <p:cNvPr id="17" name="Multiplicar 16">
            <a:extLst>
              <a:ext uri="{FF2B5EF4-FFF2-40B4-BE49-F238E27FC236}">
                <a16:creationId xmlns:a16="http://schemas.microsoft.com/office/drawing/2014/main" id="{D2E39EA1-7074-CF2D-DB81-F91608D251AD}"/>
              </a:ext>
            </a:extLst>
          </p:cNvPr>
          <p:cNvSpPr/>
          <p:nvPr/>
        </p:nvSpPr>
        <p:spPr>
          <a:xfrm>
            <a:off x="1202267" y="2556933"/>
            <a:ext cx="804333" cy="711200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Multiplicar 17">
            <a:extLst>
              <a:ext uri="{FF2B5EF4-FFF2-40B4-BE49-F238E27FC236}">
                <a16:creationId xmlns:a16="http://schemas.microsoft.com/office/drawing/2014/main" id="{0413C713-AC2F-CD32-7CC2-426D41FF7942}"/>
              </a:ext>
            </a:extLst>
          </p:cNvPr>
          <p:cNvSpPr/>
          <p:nvPr/>
        </p:nvSpPr>
        <p:spPr>
          <a:xfrm>
            <a:off x="3013436" y="2556933"/>
            <a:ext cx="804333" cy="711200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Multiplicar 18">
            <a:extLst>
              <a:ext uri="{FF2B5EF4-FFF2-40B4-BE49-F238E27FC236}">
                <a16:creationId xmlns:a16="http://schemas.microsoft.com/office/drawing/2014/main" id="{712B2E18-342A-3163-7844-DBD4732A5213}"/>
              </a:ext>
            </a:extLst>
          </p:cNvPr>
          <p:cNvSpPr/>
          <p:nvPr/>
        </p:nvSpPr>
        <p:spPr>
          <a:xfrm>
            <a:off x="5144571" y="2545575"/>
            <a:ext cx="804333" cy="711200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Multiplicar 19">
            <a:extLst>
              <a:ext uri="{FF2B5EF4-FFF2-40B4-BE49-F238E27FC236}">
                <a16:creationId xmlns:a16="http://schemas.microsoft.com/office/drawing/2014/main" id="{47EA50B5-1CAC-7A70-B9A3-F975DAEF1791}"/>
              </a:ext>
            </a:extLst>
          </p:cNvPr>
          <p:cNvSpPr/>
          <p:nvPr/>
        </p:nvSpPr>
        <p:spPr>
          <a:xfrm>
            <a:off x="7214590" y="2556933"/>
            <a:ext cx="804333" cy="711200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Multiplicar 20">
            <a:extLst>
              <a:ext uri="{FF2B5EF4-FFF2-40B4-BE49-F238E27FC236}">
                <a16:creationId xmlns:a16="http://schemas.microsoft.com/office/drawing/2014/main" id="{FD4EC18F-B8AF-CE14-4FC2-8E758ADDF8BD}"/>
              </a:ext>
            </a:extLst>
          </p:cNvPr>
          <p:cNvSpPr/>
          <p:nvPr/>
        </p:nvSpPr>
        <p:spPr>
          <a:xfrm>
            <a:off x="9227969" y="2494775"/>
            <a:ext cx="804333" cy="711200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3" name="Conector Angulado 22">
            <a:extLst>
              <a:ext uri="{FF2B5EF4-FFF2-40B4-BE49-F238E27FC236}">
                <a16:creationId xmlns:a16="http://schemas.microsoft.com/office/drawing/2014/main" id="{AA32D8D4-1088-3BCB-06D3-AC5860CE7B57}"/>
              </a:ext>
            </a:extLst>
          </p:cNvPr>
          <p:cNvCxnSpPr>
            <a:stCxn id="9" idx="4"/>
            <a:endCxn id="5" idx="0"/>
          </p:cNvCxnSpPr>
          <p:nvPr/>
        </p:nvCxnSpPr>
        <p:spPr>
          <a:xfrm rot="16200000" flipH="1">
            <a:off x="830426" y="1358207"/>
            <a:ext cx="976354" cy="63060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Conector Angulado 24">
            <a:extLst>
              <a:ext uri="{FF2B5EF4-FFF2-40B4-BE49-F238E27FC236}">
                <a16:creationId xmlns:a16="http://schemas.microsoft.com/office/drawing/2014/main" id="{2B635206-1688-C79C-7D73-7D264FEA458F}"/>
              </a:ext>
            </a:extLst>
          </p:cNvPr>
          <p:cNvCxnSpPr>
            <a:stCxn id="9" idx="4"/>
            <a:endCxn id="6" idx="0"/>
          </p:cNvCxnSpPr>
          <p:nvPr/>
        </p:nvCxnSpPr>
        <p:spPr>
          <a:xfrm rot="16200000" flipH="1">
            <a:off x="1721275" y="467358"/>
            <a:ext cx="976355" cy="241230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Conector Angulado 26">
            <a:extLst>
              <a:ext uri="{FF2B5EF4-FFF2-40B4-BE49-F238E27FC236}">
                <a16:creationId xmlns:a16="http://schemas.microsoft.com/office/drawing/2014/main" id="{338FAD12-BD4B-33DC-F040-6F2E938832DB}"/>
              </a:ext>
            </a:extLst>
          </p:cNvPr>
          <p:cNvCxnSpPr>
            <a:stCxn id="9" idx="4"/>
            <a:endCxn id="4" idx="0"/>
          </p:cNvCxnSpPr>
          <p:nvPr/>
        </p:nvCxnSpPr>
        <p:spPr>
          <a:xfrm rot="16200000" flipH="1">
            <a:off x="2786842" y="-598209"/>
            <a:ext cx="976355" cy="454343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Conector Angulado 28">
            <a:extLst>
              <a:ext uri="{FF2B5EF4-FFF2-40B4-BE49-F238E27FC236}">
                <a16:creationId xmlns:a16="http://schemas.microsoft.com/office/drawing/2014/main" id="{29CF875F-13AB-5E7B-492A-EDB3B86AB3F2}"/>
              </a:ext>
            </a:extLst>
          </p:cNvPr>
          <p:cNvCxnSpPr>
            <a:stCxn id="9" idx="4"/>
            <a:endCxn id="7" idx="0"/>
          </p:cNvCxnSpPr>
          <p:nvPr/>
        </p:nvCxnSpPr>
        <p:spPr>
          <a:xfrm rot="16200000" flipH="1">
            <a:off x="3852409" y="-1663777"/>
            <a:ext cx="976355" cy="667457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Conector Angulado 30">
            <a:extLst>
              <a:ext uri="{FF2B5EF4-FFF2-40B4-BE49-F238E27FC236}">
                <a16:creationId xmlns:a16="http://schemas.microsoft.com/office/drawing/2014/main" id="{645C2D4E-F4D9-4496-C26B-30A9152F628B}"/>
              </a:ext>
            </a:extLst>
          </p:cNvPr>
          <p:cNvCxnSpPr>
            <a:stCxn id="9" idx="4"/>
            <a:endCxn id="8" idx="0"/>
          </p:cNvCxnSpPr>
          <p:nvPr/>
        </p:nvCxnSpPr>
        <p:spPr>
          <a:xfrm rot="16200000" flipH="1">
            <a:off x="4828541" y="-2639908"/>
            <a:ext cx="976355" cy="862683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Multiplicar 31">
            <a:extLst>
              <a:ext uri="{FF2B5EF4-FFF2-40B4-BE49-F238E27FC236}">
                <a16:creationId xmlns:a16="http://schemas.microsoft.com/office/drawing/2014/main" id="{E4A024F8-CE03-E4DC-32EC-0492F697631B}"/>
              </a:ext>
            </a:extLst>
          </p:cNvPr>
          <p:cNvSpPr/>
          <p:nvPr/>
        </p:nvSpPr>
        <p:spPr>
          <a:xfrm>
            <a:off x="9109727" y="132665"/>
            <a:ext cx="487531" cy="488282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6595044E-2834-9B57-20E6-E58D85CF1C0D}"/>
              </a:ext>
            </a:extLst>
          </p:cNvPr>
          <p:cNvSpPr txBox="1"/>
          <p:nvPr/>
        </p:nvSpPr>
        <p:spPr>
          <a:xfrm>
            <a:off x="9499600" y="237067"/>
            <a:ext cx="14054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= Liquidado</a:t>
            </a:r>
          </a:p>
        </p:txBody>
      </p:sp>
      <p:sp>
        <p:nvSpPr>
          <p:cNvPr id="34" name="Retângulo 33">
            <a:extLst>
              <a:ext uri="{FF2B5EF4-FFF2-40B4-BE49-F238E27FC236}">
                <a16:creationId xmlns:a16="http://schemas.microsoft.com/office/drawing/2014/main" id="{00BD2737-9FEE-AFE2-91EF-5AF088A44495}"/>
              </a:ext>
            </a:extLst>
          </p:cNvPr>
          <p:cNvSpPr/>
          <p:nvPr/>
        </p:nvSpPr>
        <p:spPr>
          <a:xfrm>
            <a:off x="3201819" y="5873182"/>
            <a:ext cx="2277533" cy="499533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FGC = R$1.000.000,00</a:t>
            </a:r>
          </a:p>
        </p:txBody>
      </p:sp>
      <p:cxnSp>
        <p:nvCxnSpPr>
          <p:cNvPr id="36" name="Conector de Seta Reta 35">
            <a:extLst>
              <a:ext uri="{FF2B5EF4-FFF2-40B4-BE49-F238E27FC236}">
                <a16:creationId xmlns:a16="http://schemas.microsoft.com/office/drawing/2014/main" id="{8D5B64E9-0066-BCB2-4AC3-DA7BF7D27296}"/>
              </a:ext>
            </a:extLst>
          </p:cNvPr>
          <p:cNvCxnSpPr>
            <a:cxnSpLocks/>
            <a:stCxn id="10" idx="2"/>
            <a:endCxn id="34" idx="0"/>
          </p:cNvCxnSpPr>
          <p:nvPr/>
        </p:nvCxnSpPr>
        <p:spPr>
          <a:xfrm>
            <a:off x="1704198" y="3970868"/>
            <a:ext cx="2636388" cy="19023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Conector de Seta Reta 37">
            <a:extLst>
              <a:ext uri="{FF2B5EF4-FFF2-40B4-BE49-F238E27FC236}">
                <a16:creationId xmlns:a16="http://schemas.microsoft.com/office/drawing/2014/main" id="{BAE40D9B-E343-BC95-6A27-29DB90DC708B}"/>
              </a:ext>
            </a:extLst>
          </p:cNvPr>
          <p:cNvCxnSpPr>
            <a:cxnSpLocks/>
            <a:stCxn id="12" idx="2"/>
            <a:endCxn id="34" idx="0"/>
          </p:cNvCxnSpPr>
          <p:nvPr/>
        </p:nvCxnSpPr>
        <p:spPr>
          <a:xfrm>
            <a:off x="3539079" y="3970868"/>
            <a:ext cx="801507" cy="19023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Conector de Seta Reta 39">
            <a:extLst>
              <a:ext uri="{FF2B5EF4-FFF2-40B4-BE49-F238E27FC236}">
                <a16:creationId xmlns:a16="http://schemas.microsoft.com/office/drawing/2014/main" id="{D6D70502-9DCB-D112-94AE-359B7B597874}"/>
              </a:ext>
            </a:extLst>
          </p:cNvPr>
          <p:cNvCxnSpPr>
            <a:cxnSpLocks/>
            <a:stCxn id="15" idx="2"/>
            <a:endCxn id="34" idx="0"/>
          </p:cNvCxnSpPr>
          <p:nvPr/>
        </p:nvCxnSpPr>
        <p:spPr>
          <a:xfrm flipH="1">
            <a:off x="4340586" y="3970868"/>
            <a:ext cx="1322676" cy="19023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Conector de Seta Reta 41">
            <a:extLst>
              <a:ext uri="{FF2B5EF4-FFF2-40B4-BE49-F238E27FC236}">
                <a16:creationId xmlns:a16="http://schemas.microsoft.com/office/drawing/2014/main" id="{D1B98F75-A1F5-0859-ED36-22BD195BB3C3}"/>
              </a:ext>
            </a:extLst>
          </p:cNvPr>
          <p:cNvCxnSpPr>
            <a:cxnSpLocks/>
            <a:stCxn id="13" idx="2"/>
            <a:endCxn id="34" idx="0"/>
          </p:cNvCxnSpPr>
          <p:nvPr/>
        </p:nvCxnSpPr>
        <p:spPr>
          <a:xfrm flipH="1">
            <a:off x="4340586" y="3979335"/>
            <a:ext cx="3527466" cy="18938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02985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7144C6F-F433-74BC-A219-CEAD646649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pt-BR" sz="4000">
                <a:solidFill>
                  <a:srgbClr val="FFFFFF"/>
                </a:solidFill>
              </a:rPr>
              <a:t>DPGE – Depósito a prazo com garantia Especial</a:t>
            </a:r>
          </a:p>
        </p:txBody>
      </p:sp>
      <p:graphicFrame>
        <p:nvGraphicFramePr>
          <p:cNvPr id="5" name="Espaço Reservado para Texto 2">
            <a:extLst>
              <a:ext uri="{FF2B5EF4-FFF2-40B4-BE49-F238E27FC236}">
                <a16:creationId xmlns:a16="http://schemas.microsoft.com/office/drawing/2014/main" id="{818287E4-2B7A-7739-08C9-3D2E64F134D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97393256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615682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Rectangle 1032">
            <a:extLst>
              <a:ext uri="{FF2B5EF4-FFF2-40B4-BE49-F238E27FC236}">
                <a16:creationId xmlns:a16="http://schemas.microsoft.com/office/drawing/2014/main" id="{5F9CFCE6-877F-4858-B8BD-2C52CA8AFB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846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5" name="Rectangle 1034">
            <a:extLst>
              <a:ext uri="{FF2B5EF4-FFF2-40B4-BE49-F238E27FC236}">
                <a16:creationId xmlns:a16="http://schemas.microsoft.com/office/drawing/2014/main" id="{8213F8A0-12AE-4514-8372-0DD766EC2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6866" y="480060"/>
            <a:ext cx="5458122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Tabela regressiva do IR: como funciona nas aplicações de renda fixa e na  previdência privada">
            <a:extLst>
              <a:ext uri="{FF2B5EF4-FFF2-40B4-BE49-F238E27FC236}">
                <a16:creationId xmlns:a16="http://schemas.microsoft.com/office/drawing/2014/main" id="{D7C9B58E-1668-BA30-8DCA-0417E243BE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12145" y="2332509"/>
            <a:ext cx="5129784" cy="2667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7" name="Rectangle 1036">
            <a:extLst>
              <a:ext uri="{FF2B5EF4-FFF2-40B4-BE49-F238E27FC236}">
                <a16:creationId xmlns:a16="http://schemas.microsoft.com/office/drawing/2014/main" id="{9EFF17D4-9A8C-4CE5-B096-D8CCD44004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5458121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 descr="Faixas do Imposto de Renda 2023: Valor do IR para cada faixa salarial ( Tabela)">
            <a:extLst>
              <a:ext uri="{FF2B5EF4-FFF2-40B4-BE49-F238E27FC236}">
                <a16:creationId xmlns:a16="http://schemas.microsoft.com/office/drawing/2014/main" id="{579CBEA1-B0B6-D0C9-D944-F73515E39D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1180" y="2332509"/>
            <a:ext cx="5129784" cy="2192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ângulo Arredondado 3">
            <a:extLst>
              <a:ext uri="{FF2B5EF4-FFF2-40B4-BE49-F238E27FC236}">
                <a16:creationId xmlns:a16="http://schemas.microsoft.com/office/drawing/2014/main" id="{24A84764-6A11-5D00-CE22-52CF25D1DB0E}"/>
              </a:ext>
            </a:extLst>
          </p:cNvPr>
          <p:cNvSpPr/>
          <p:nvPr/>
        </p:nvSpPr>
        <p:spPr>
          <a:xfrm>
            <a:off x="1591733" y="1109133"/>
            <a:ext cx="3496734" cy="846667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Tabela Progressiva do IR</a:t>
            </a:r>
          </a:p>
        </p:txBody>
      </p:sp>
      <p:sp>
        <p:nvSpPr>
          <p:cNvPr id="5" name="Retângulo Arredondado 4">
            <a:extLst>
              <a:ext uri="{FF2B5EF4-FFF2-40B4-BE49-F238E27FC236}">
                <a16:creationId xmlns:a16="http://schemas.microsoft.com/office/drawing/2014/main" id="{1269E5EB-9C31-1142-947D-0DAD614A86A4}"/>
              </a:ext>
            </a:extLst>
          </p:cNvPr>
          <p:cNvSpPr/>
          <p:nvPr/>
        </p:nvSpPr>
        <p:spPr>
          <a:xfrm>
            <a:off x="7370232" y="1109133"/>
            <a:ext cx="3496734" cy="846667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Tabela Regressiva do IR</a:t>
            </a:r>
          </a:p>
        </p:txBody>
      </p:sp>
    </p:spTree>
    <p:extLst>
      <p:ext uri="{BB962C8B-B14F-4D97-AF65-F5344CB8AC3E}">
        <p14:creationId xmlns:p14="http://schemas.microsoft.com/office/powerpoint/2010/main" val="39162300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5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0" name="Google Shape;230;p15" descr="Como abrir uma financeira? - Crédito ou Débito"/>
          <p:cNvPicPr preferRelativeResize="0"/>
          <p:nvPr/>
        </p:nvPicPr>
        <p:blipFill rotWithShape="1">
          <a:blip r:embed="rId3">
            <a:alphaModFix amt="50000"/>
          </a:blip>
          <a:srcRect l="17590" r="632" b="1"/>
          <a:stretch/>
        </p:blipFill>
        <p:spPr>
          <a:xfrm>
            <a:off x="20" y="10"/>
            <a:ext cx="12191979" cy="6857989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15"/>
          <p:cNvSpPr txBox="1"/>
          <p:nvPr/>
        </p:nvSpPr>
        <p:spPr>
          <a:xfrm>
            <a:off x="838200" y="1122362"/>
            <a:ext cx="10515600" cy="29005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400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BANCOS MÚLTIPLOS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Google Shape;237;p16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82766A">
              <a:alpha val="1490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" name="Google Shape;238;p16"/>
          <p:cNvSpPr txBox="1"/>
          <p:nvPr/>
        </p:nvSpPr>
        <p:spPr>
          <a:xfrm>
            <a:off x="8115300" y="1562669"/>
            <a:ext cx="3389515" cy="23806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O QUE É UMA PESSOA DE MÚLTIPLAS FUNÇÕES?</a:t>
            </a:r>
            <a:endParaRPr/>
          </a:p>
        </p:txBody>
      </p:sp>
      <p:pic>
        <p:nvPicPr>
          <p:cNvPr id="239" name="Google Shape;239;p16" descr="SERVSOCIALnews | A mulher na família e suas múltiplas funções"/>
          <p:cNvPicPr preferRelativeResize="0"/>
          <p:nvPr/>
        </p:nvPicPr>
        <p:blipFill rotWithShape="1">
          <a:blip r:embed="rId3">
            <a:alphaModFix/>
          </a:blip>
          <a:srcRect t="237" b="16783"/>
          <a:stretch/>
        </p:blipFill>
        <p:spPr>
          <a:xfrm>
            <a:off x="20" y="1"/>
            <a:ext cx="7665573" cy="6857999"/>
          </a:xfrm>
          <a:custGeom>
            <a:avLst/>
            <a:gdLst/>
            <a:ahLst/>
            <a:cxnLst/>
            <a:rect l="l" t="t" r="r" b="b"/>
            <a:pathLst>
              <a:path w="7665593" h="6857999" extrusionOk="0">
                <a:moveTo>
                  <a:pt x="0" y="0"/>
                </a:moveTo>
                <a:lnTo>
                  <a:pt x="7363783" y="0"/>
                </a:lnTo>
                <a:lnTo>
                  <a:pt x="7372954" y="18152"/>
                </a:lnTo>
                <a:cubicBezTo>
                  <a:pt x="7378508" y="27417"/>
                  <a:pt x="7383821" y="35694"/>
                  <a:pt x="7386404" y="41707"/>
                </a:cubicBezTo>
                <a:lnTo>
                  <a:pt x="7389058" y="60832"/>
                </a:lnTo>
                <a:lnTo>
                  <a:pt x="7394074" y="60137"/>
                </a:lnTo>
                <a:lnTo>
                  <a:pt x="7394443" y="67241"/>
                </a:lnTo>
                <a:lnTo>
                  <a:pt x="7394565" y="83099"/>
                </a:lnTo>
                <a:cubicBezTo>
                  <a:pt x="7395324" y="92994"/>
                  <a:pt x="7394122" y="120511"/>
                  <a:pt x="7395957" y="130584"/>
                </a:cubicBezTo>
                <a:cubicBezTo>
                  <a:pt x="7401306" y="133490"/>
                  <a:pt x="7404223" y="137975"/>
                  <a:pt x="7405574" y="143540"/>
                </a:cubicBezTo>
                <a:lnTo>
                  <a:pt x="7405725" y="155795"/>
                </a:lnTo>
                <a:lnTo>
                  <a:pt x="7418615" y="226869"/>
                </a:lnTo>
                <a:lnTo>
                  <a:pt x="7419579" y="236641"/>
                </a:lnTo>
                <a:lnTo>
                  <a:pt x="7423900" y="241933"/>
                </a:lnTo>
                <a:cubicBezTo>
                  <a:pt x="7424763" y="245974"/>
                  <a:pt x="7424206" y="257579"/>
                  <a:pt x="7424760" y="260885"/>
                </a:cubicBezTo>
                <a:cubicBezTo>
                  <a:pt x="7425580" y="261177"/>
                  <a:pt x="7426400" y="261469"/>
                  <a:pt x="7427220" y="261761"/>
                </a:cubicBezTo>
                <a:cubicBezTo>
                  <a:pt x="7431152" y="272291"/>
                  <a:pt x="7444241" y="311893"/>
                  <a:pt x="7448344" y="324055"/>
                </a:cubicBezTo>
                <a:cubicBezTo>
                  <a:pt x="7444563" y="326484"/>
                  <a:pt x="7450535" y="331924"/>
                  <a:pt x="7451833" y="334727"/>
                </a:cubicBezTo>
                <a:cubicBezTo>
                  <a:pt x="7449286" y="335161"/>
                  <a:pt x="7448510" y="341947"/>
                  <a:pt x="7450776" y="343948"/>
                </a:cubicBezTo>
                <a:cubicBezTo>
                  <a:pt x="7463202" y="391652"/>
                  <a:pt x="7437523" y="367773"/>
                  <a:pt x="7453791" y="395003"/>
                </a:cubicBezTo>
                <a:cubicBezTo>
                  <a:pt x="7454869" y="399820"/>
                  <a:pt x="7453841" y="403723"/>
                  <a:pt x="7451939" y="407147"/>
                </a:cubicBezTo>
                <a:lnTo>
                  <a:pt x="7448030" y="412254"/>
                </a:lnTo>
                <a:lnTo>
                  <a:pt x="7455416" y="432021"/>
                </a:lnTo>
                <a:cubicBezTo>
                  <a:pt x="7457991" y="441758"/>
                  <a:pt x="7459699" y="452007"/>
                  <a:pt x="7460479" y="462523"/>
                </a:cubicBezTo>
                <a:cubicBezTo>
                  <a:pt x="7455275" y="464882"/>
                  <a:pt x="7462669" y="473136"/>
                  <a:pt x="7464133" y="477020"/>
                </a:cubicBezTo>
                <a:cubicBezTo>
                  <a:pt x="7460734" y="477060"/>
                  <a:pt x="7459104" y="485663"/>
                  <a:pt x="7461914" y="488716"/>
                </a:cubicBezTo>
                <a:cubicBezTo>
                  <a:pt x="7474065" y="552879"/>
                  <a:pt x="7442314" y="516775"/>
                  <a:pt x="7461353" y="555280"/>
                </a:cubicBezTo>
                <a:cubicBezTo>
                  <a:pt x="7462345" y="561721"/>
                  <a:pt x="7460642" y="566553"/>
                  <a:pt x="7457829" y="570585"/>
                </a:cubicBezTo>
                <a:lnTo>
                  <a:pt x="7450804" y="577839"/>
                </a:lnTo>
                <a:lnTo>
                  <a:pt x="7453309" y="583524"/>
                </a:lnTo>
                <a:cubicBezTo>
                  <a:pt x="7453505" y="604977"/>
                  <a:pt x="7446306" y="611303"/>
                  <a:pt x="7453558" y="623785"/>
                </a:cubicBezTo>
                <a:cubicBezTo>
                  <a:pt x="7438483" y="642230"/>
                  <a:pt x="7452055" y="636019"/>
                  <a:pt x="7454362" y="650049"/>
                </a:cubicBezTo>
                <a:cubicBezTo>
                  <a:pt x="7457368" y="661117"/>
                  <a:pt x="7463152" y="640798"/>
                  <a:pt x="7464006" y="651645"/>
                </a:cubicBezTo>
                <a:cubicBezTo>
                  <a:pt x="7460114" y="663380"/>
                  <a:pt x="7472201" y="662829"/>
                  <a:pt x="7467442" y="675032"/>
                </a:cubicBezTo>
                <a:cubicBezTo>
                  <a:pt x="7458335" y="672068"/>
                  <a:pt x="7469207" y="699114"/>
                  <a:pt x="7461251" y="699956"/>
                </a:cubicBezTo>
                <a:cubicBezTo>
                  <a:pt x="7472628" y="710321"/>
                  <a:pt x="7458614" y="715529"/>
                  <a:pt x="7462119" y="729331"/>
                </a:cubicBezTo>
                <a:cubicBezTo>
                  <a:pt x="7466423" y="735831"/>
                  <a:pt x="7467162" y="740521"/>
                  <a:pt x="7462533" y="746910"/>
                </a:cubicBezTo>
                <a:cubicBezTo>
                  <a:pt x="7483486" y="776851"/>
                  <a:pt x="7463470" y="765024"/>
                  <a:pt x="7471529" y="793043"/>
                </a:cubicBezTo>
                <a:cubicBezTo>
                  <a:pt x="7480002" y="817184"/>
                  <a:pt x="7485500" y="844550"/>
                  <a:pt x="7505730" y="867898"/>
                </a:cubicBezTo>
                <a:cubicBezTo>
                  <a:pt x="7511461" y="872184"/>
                  <a:pt x="7513630" y="882707"/>
                  <a:pt x="7510576" y="891400"/>
                </a:cubicBezTo>
                <a:cubicBezTo>
                  <a:pt x="7510049" y="892894"/>
                  <a:pt x="7509385" y="894278"/>
                  <a:pt x="7508604" y="895508"/>
                </a:cubicBezTo>
                <a:cubicBezTo>
                  <a:pt x="7511698" y="915692"/>
                  <a:pt x="7525520" y="989520"/>
                  <a:pt x="7529143" y="1012510"/>
                </a:cubicBezTo>
                <a:cubicBezTo>
                  <a:pt x="7521781" y="1014371"/>
                  <a:pt x="7535067" y="1025997"/>
                  <a:pt x="7530347" y="1033444"/>
                </a:cubicBezTo>
                <a:cubicBezTo>
                  <a:pt x="7526204" y="1038777"/>
                  <a:pt x="7529270" y="1043549"/>
                  <a:pt x="7529596" y="1049120"/>
                </a:cubicBezTo>
                <a:cubicBezTo>
                  <a:pt x="7526339" y="1056460"/>
                  <a:pt x="7532220" y="1080398"/>
                  <a:pt x="7536437" y="1086639"/>
                </a:cubicBezTo>
                <a:cubicBezTo>
                  <a:pt x="7551094" y="1101553"/>
                  <a:pt x="7540210" y="1135442"/>
                  <a:pt x="7551438" y="1147834"/>
                </a:cubicBezTo>
                <a:cubicBezTo>
                  <a:pt x="7553086" y="1152330"/>
                  <a:pt x="7553752" y="1156729"/>
                  <a:pt x="7553808" y="1161047"/>
                </a:cubicBezTo>
                <a:lnTo>
                  <a:pt x="7552572" y="1173130"/>
                </a:lnTo>
                <a:lnTo>
                  <a:pt x="7549434" y="1176566"/>
                </a:lnTo>
                <a:lnTo>
                  <a:pt x="7550211" y="1183950"/>
                </a:lnTo>
                <a:lnTo>
                  <a:pt x="7549733" y="1186066"/>
                </a:lnTo>
                <a:cubicBezTo>
                  <a:pt x="7548807" y="1190108"/>
                  <a:pt x="7548001" y="1194099"/>
                  <a:pt x="7547683" y="1198047"/>
                </a:cubicBezTo>
                <a:cubicBezTo>
                  <a:pt x="7563423" y="1192855"/>
                  <a:pt x="7547566" y="1230782"/>
                  <a:pt x="7560295" y="1219849"/>
                </a:cubicBezTo>
                <a:cubicBezTo>
                  <a:pt x="7561281" y="1240644"/>
                  <a:pt x="7573138" y="1224782"/>
                  <a:pt x="7561835" y="1249779"/>
                </a:cubicBezTo>
                <a:cubicBezTo>
                  <a:pt x="7574707" y="1282065"/>
                  <a:pt x="7569916" y="1332957"/>
                  <a:pt x="7589445" y="1358245"/>
                </a:cubicBezTo>
                <a:cubicBezTo>
                  <a:pt x="7581989" y="1355103"/>
                  <a:pt x="7576204" y="1368711"/>
                  <a:pt x="7579904" y="1378136"/>
                </a:cubicBezTo>
                <a:cubicBezTo>
                  <a:pt x="7550647" y="1367117"/>
                  <a:pt x="7606267" y="1415404"/>
                  <a:pt x="7586303" y="1423699"/>
                </a:cubicBezTo>
                <a:cubicBezTo>
                  <a:pt x="7604838" y="1424108"/>
                  <a:pt x="7636267" y="1466352"/>
                  <a:pt x="7621059" y="1486236"/>
                </a:cubicBezTo>
                <a:cubicBezTo>
                  <a:pt x="7624771" y="1516526"/>
                  <a:pt x="7640092" y="1537976"/>
                  <a:pt x="7633966" y="1569734"/>
                </a:cubicBezTo>
                <a:cubicBezTo>
                  <a:pt x="7636447" y="1570719"/>
                  <a:pt x="7638522" y="1572334"/>
                  <a:pt x="7640304" y="1574384"/>
                </a:cubicBezTo>
                <a:lnTo>
                  <a:pt x="7644628" y="1581242"/>
                </a:lnTo>
                <a:lnTo>
                  <a:pt x="7644313" y="1582567"/>
                </a:lnTo>
                <a:cubicBezTo>
                  <a:pt x="7644257" y="1587776"/>
                  <a:pt x="7645302" y="1590443"/>
                  <a:pt x="7646831" y="1591983"/>
                </a:cubicBezTo>
                <a:cubicBezTo>
                  <a:pt x="7647577" y="1592347"/>
                  <a:pt x="7648323" y="1592711"/>
                  <a:pt x="7649069" y="1593074"/>
                </a:cubicBezTo>
                <a:lnTo>
                  <a:pt x="7651326" y="1599230"/>
                </a:lnTo>
                <a:lnTo>
                  <a:pt x="7657195" y="1610539"/>
                </a:lnTo>
                <a:lnTo>
                  <a:pt x="7656957" y="1613422"/>
                </a:lnTo>
                <a:lnTo>
                  <a:pt x="7663730" y="1631673"/>
                </a:lnTo>
                <a:lnTo>
                  <a:pt x="7663189" y="1632289"/>
                </a:lnTo>
                <a:cubicBezTo>
                  <a:pt x="7662131" y="1634085"/>
                  <a:pt x="7661641" y="1636199"/>
                  <a:pt x="7662326" y="1639024"/>
                </a:cubicBezTo>
                <a:cubicBezTo>
                  <a:pt x="7651979" y="1640024"/>
                  <a:pt x="7659188" y="1642819"/>
                  <a:pt x="7662125" y="1651067"/>
                </a:cubicBezTo>
                <a:cubicBezTo>
                  <a:pt x="7646711" y="1654462"/>
                  <a:pt x="7660667" y="1674670"/>
                  <a:pt x="7653812" y="1683345"/>
                </a:cubicBezTo>
                <a:cubicBezTo>
                  <a:pt x="7656316" y="1689330"/>
                  <a:pt x="7658683" y="1695719"/>
                  <a:pt x="7660803" y="1702414"/>
                </a:cubicBezTo>
                <a:lnTo>
                  <a:pt x="7661867" y="1756201"/>
                </a:lnTo>
                <a:lnTo>
                  <a:pt x="7649453" y="1812530"/>
                </a:lnTo>
                <a:cubicBezTo>
                  <a:pt x="7649183" y="1833366"/>
                  <a:pt x="7644573" y="1851408"/>
                  <a:pt x="7647823" y="1869041"/>
                </a:cubicBezTo>
                <a:cubicBezTo>
                  <a:pt x="7644238" y="1876204"/>
                  <a:pt x="7642789" y="1882956"/>
                  <a:pt x="7648156" y="1889503"/>
                </a:cubicBezTo>
                <a:cubicBezTo>
                  <a:pt x="7646365" y="1908946"/>
                  <a:pt x="7638702" y="1913653"/>
                  <a:pt x="7644679" y="1925974"/>
                </a:cubicBezTo>
                <a:cubicBezTo>
                  <a:pt x="7632281" y="1936898"/>
                  <a:pt x="7637013" y="1937545"/>
                  <a:pt x="7640564" y="1942678"/>
                </a:cubicBezTo>
                <a:lnTo>
                  <a:pt x="7640816" y="1943410"/>
                </a:lnTo>
                <a:lnTo>
                  <a:pt x="7639044" y="1944904"/>
                </a:lnTo>
                <a:lnTo>
                  <a:pt x="7638223" y="1947993"/>
                </a:lnTo>
                <a:lnTo>
                  <a:pt x="7638752" y="1956430"/>
                </a:lnTo>
                <a:lnTo>
                  <a:pt x="7639407" y="1959603"/>
                </a:lnTo>
                <a:cubicBezTo>
                  <a:pt x="7639690" y="1961788"/>
                  <a:pt x="7639658" y="1963239"/>
                  <a:pt x="7639396" y="1964244"/>
                </a:cubicBezTo>
                <a:lnTo>
                  <a:pt x="7639249" y="1964361"/>
                </a:lnTo>
                <a:lnTo>
                  <a:pt x="7639521" y="1968708"/>
                </a:lnTo>
                <a:cubicBezTo>
                  <a:pt x="7640315" y="1976045"/>
                  <a:pt x="7641402" y="1983186"/>
                  <a:pt x="7642694" y="1989983"/>
                </a:cubicBezTo>
                <a:cubicBezTo>
                  <a:pt x="7634556" y="1995729"/>
                  <a:pt x="7644169" y="2020842"/>
                  <a:pt x="7628828" y="2018094"/>
                </a:cubicBezTo>
                <a:cubicBezTo>
                  <a:pt x="7630116" y="2027262"/>
                  <a:pt x="7636485" y="2032807"/>
                  <a:pt x="7626423" y="2029720"/>
                </a:cubicBezTo>
                <a:cubicBezTo>
                  <a:pt x="7626559" y="2032738"/>
                  <a:pt x="7625703" y="2034598"/>
                  <a:pt x="7624364" y="2035929"/>
                </a:cubicBezTo>
                <a:lnTo>
                  <a:pt x="7623733" y="2036314"/>
                </a:lnTo>
                <a:lnTo>
                  <a:pt x="7626847" y="2056711"/>
                </a:lnTo>
                <a:lnTo>
                  <a:pt x="7626090" y="2059419"/>
                </a:lnTo>
                <a:lnTo>
                  <a:pt x="7629618" y="2072712"/>
                </a:lnTo>
                <a:lnTo>
                  <a:pt x="7630641" y="2079581"/>
                </a:lnTo>
                <a:lnTo>
                  <a:pt x="7632577" y="2081522"/>
                </a:lnTo>
                <a:cubicBezTo>
                  <a:pt x="7633753" y="2083617"/>
                  <a:pt x="7634261" y="2086620"/>
                  <a:pt x="7633251" y="2091658"/>
                </a:cubicBezTo>
                <a:lnTo>
                  <a:pt x="7632707" y="2092825"/>
                </a:lnTo>
                <a:lnTo>
                  <a:pt x="7635575" y="2101184"/>
                </a:lnTo>
                <a:cubicBezTo>
                  <a:pt x="7636900" y="2103876"/>
                  <a:pt x="7638586" y="2106260"/>
                  <a:pt x="7640772" y="2108190"/>
                </a:cubicBezTo>
                <a:cubicBezTo>
                  <a:pt x="7629093" y="2136655"/>
                  <a:pt x="7639778" y="2163513"/>
                  <a:pt x="7637758" y="2194409"/>
                </a:cubicBezTo>
                <a:cubicBezTo>
                  <a:pt x="7619585" y="2207765"/>
                  <a:pt x="7641835" y="2261154"/>
                  <a:pt x="7659453" y="2268824"/>
                </a:cubicBezTo>
                <a:cubicBezTo>
                  <a:pt x="7644015" y="2268997"/>
                  <a:pt x="7665037" y="2307714"/>
                  <a:pt x="7665583" y="2317700"/>
                </a:cubicBezTo>
                <a:cubicBezTo>
                  <a:pt x="7665764" y="2321029"/>
                  <a:pt x="7663671" y="2321166"/>
                  <a:pt x="7657195" y="2315619"/>
                </a:cubicBezTo>
                <a:cubicBezTo>
                  <a:pt x="7658997" y="2326231"/>
                  <a:pt x="7650972" y="2337185"/>
                  <a:pt x="7644431" y="2331209"/>
                </a:cubicBezTo>
                <a:cubicBezTo>
                  <a:pt x="7658433" y="2363448"/>
                  <a:pt x="7644510" y="2411031"/>
                  <a:pt x="7650869" y="2447461"/>
                </a:cubicBezTo>
                <a:cubicBezTo>
                  <a:pt x="7635485" y="2467322"/>
                  <a:pt x="7649719" y="2456555"/>
                  <a:pt x="7646841" y="2477156"/>
                </a:cubicBezTo>
                <a:cubicBezTo>
                  <a:pt x="7661004" y="2471521"/>
                  <a:pt x="7638896" y="2502164"/>
                  <a:pt x="7654880" y="2503292"/>
                </a:cubicBezTo>
                <a:cubicBezTo>
                  <a:pt x="7653849" y="2507005"/>
                  <a:pt x="7652348" y="2510567"/>
                  <a:pt x="7650720" y="2514131"/>
                </a:cubicBezTo>
                <a:lnTo>
                  <a:pt x="7649876" y="2516003"/>
                </a:lnTo>
                <a:lnTo>
                  <a:pt x="7649263" y="2523483"/>
                </a:lnTo>
                <a:lnTo>
                  <a:pt x="7645633" y="2525592"/>
                </a:lnTo>
                <a:lnTo>
                  <a:pt x="7642233" y="2536851"/>
                </a:lnTo>
                <a:cubicBezTo>
                  <a:pt x="7641494" y="2541069"/>
                  <a:pt x="7641323" y="2545607"/>
                  <a:pt x="7642069" y="2550622"/>
                </a:cubicBezTo>
                <a:cubicBezTo>
                  <a:pt x="7648404" y="2562959"/>
                  <a:pt x="7640640" y="2582170"/>
                  <a:pt x="7641110" y="2599544"/>
                </a:cubicBezTo>
                <a:lnTo>
                  <a:pt x="7643071" y="2607523"/>
                </a:lnTo>
                <a:lnTo>
                  <a:pt x="7639801" y="2633566"/>
                </a:lnTo>
                <a:cubicBezTo>
                  <a:pt x="7639166" y="2640978"/>
                  <a:pt x="7638833" y="2648672"/>
                  <a:pt x="7639065" y="2656773"/>
                </a:cubicBezTo>
                <a:lnTo>
                  <a:pt x="7640624" y="2671810"/>
                </a:lnTo>
                <a:lnTo>
                  <a:pt x="7639332" y="2675751"/>
                </a:lnTo>
                <a:cubicBezTo>
                  <a:pt x="7639476" y="2682617"/>
                  <a:pt x="7644027" y="2691703"/>
                  <a:pt x="7638498" y="2690893"/>
                </a:cubicBezTo>
                <a:lnTo>
                  <a:pt x="7640415" y="2698606"/>
                </a:lnTo>
                <a:lnTo>
                  <a:pt x="7636002" y="2706218"/>
                </a:lnTo>
                <a:cubicBezTo>
                  <a:pt x="7634978" y="2707053"/>
                  <a:pt x="7633887" y="2707679"/>
                  <a:pt x="7632770" y="2708079"/>
                </a:cubicBezTo>
                <a:lnTo>
                  <a:pt x="7634220" y="2718854"/>
                </a:lnTo>
                <a:lnTo>
                  <a:pt x="7631061" y="2727688"/>
                </a:lnTo>
                <a:lnTo>
                  <a:pt x="7633127" y="2735389"/>
                </a:lnTo>
                <a:lnTo>
                  <a:pt x="7632661" y="2738584"/>
                </a:lnTo>
                <a:lnTo>
                  <a:pt x="7631098" y="2746529"/>
                </a:lnTo>
                <a:cubicBezTo>
                  <a:pt x="7630002" y="2750602"/>
                  <a:pt x="7628681" y="2755160"/>
                  <a:pt x="7627624" y="2760235"/>
                </a:cubicBezTo>
                <a:lnTo>
                  <a:pt x="7627140" y="2764511"/>
                </a:lnTo>
                <a:lnTo>
                  <a:pt x="7621827" y="2773820"/>
                </a:lnTo>
                <a:cubicBezTo>
                  <a:pt x="7617811" y="2780593"/>
                  <a:pt x="7615104" y="2785923"/>
                  <a:pt x="7617284" y="2791840"/>
                </a:cubicBezTo>
                <a:cubicBezTo>
                  <a:pt x="7612094" y="2801924"/>
                  <a:pt x="7597550" y="2808970"/>
                  <a:pt x="7601430" y="2823567"/>
                </a:cubicBezTo>
                <a:cubicBezTo>
                  <a:pt x="7594841" y="2819137"/>
                  <a:pt x="7600633" y="2839778"/>
                  <a:pt x="7593865" y="2842217"/>
                </a:cubicBezTo>
                <a:cubicBezTo>
                  <a:pt x="7588415" y="2843342"/>
                  <a:pt x="7588901" y="2849866"/>
                  <a:pt x="7586893" y="2854834"/>
                </a:cubicBezTo>
                <a:cubicBezTo>
                  <a:pt x="7581327" y="2858374"/>
                  <a:pt x="7576244" y="2883372"/>
                  <a:pt x="7577046" y="2892075"/>
                </a:cubicBezTo>
                <a:cubicBezTo>
                  <a:pt x="7582584" y="2916606"/>
                  <a:pt x="7560175" y="2936338"/>
                  <a:pt x="7564026" y="2955950"/>
                </a:cubicBezTo>
                <a:cubicBezTo>
                  <a:pt x="7563501" y="2961086"/>
                  <a:pt x="7562240" y="2965343"/>
                  <a:pt x="7560529" y="2969031"/>
                </a:cubicBezTo>
                <a:lnTo>
                  <a:pt x="7554631" y="2978222"/>
                </a:lnTo>
                <a:lnTo>
                  <a:pt x="7550747" y="2978564"/>
                </a:lnTo>
                <a:lnTo>
                  <a:pt x="7548359" y="2985429"/>
                </a:lnTo>
                <a:lnTo>
                  <a:pt x="7547120" y="2986826"/>
                </a:lnTo>
                <a:cubicBezTo>
                  <a:pt x="7544741" y="2989483"/>
                  <a:pt x="7542480" y="2992194"/>
                  <a:pt x="7540621" y="2995267"/>
                </a:cubicBezTo>
                <a:cubicBezTo>
                  <a:pt x="7555200" y="3003715"/>
                  <a:pt x="7527208" y="3022799"/>
                  <a:pt x="7541739" y="3023946"/>
                </a:cubicBezTo>
                <a:cubicBezTo>
                  <a:pt x="7534059" y="3042303"/>
                  <a:pt x="7549904" y="3038579"/>
                  <a:pt x="7530781" y="3050462"/>
                </a:cubicBezTo>
                <a:cubicBezTo>
                  <a:pt x="7527838" y="3088204"/>
                  <a:pt x="7503338" y="3127251"/>
                  <a:pt x="7508515" y="3164510"/>
                </a:cubicBezTo>
                <a:cubicBezTo>
                  <a:pt x="7503888" y="3155782"/>
                  <a:pt x="7493770" y="3162549"/>
                  <a:pt x="7492866" y="3173520"/>
                </a:cubicBezTo>
                <a:cubicBezTo>
                  <a:pt x="7474179" y="3140376"/>
                  <a:pt x="7498581" y="3226463"/>
                  <a:pt x="7479395" y="3217191"/>
                </a:cubicBezTo>
                <a:cubicBezTo>
                  <a:pt x="7493905" y="3232643"/>
                  <a:pt x="7501608" y="3293915"/>
                  <a:pt x="7481475" y="3298298"/>
                </a:cubicBezTo>
                <a:cubicBezTo>
                  <a:pt x="7472089" y="3326890"/>
                  <a:pt x="7475493" y="3357480"/>
                  <a:pt x="7457722" y="3379292"/>
                </a:cubicBezTo>
                <a:cubicBezTo>
                  <a:pt x="7459285" y="3382143"/>
                  <a:pt x="7460273" y="3385199"/>
                  <a:pt x="7460850" y="3388381"/>
                </a:cubicBezTo>
                <a:lnTo>
                  <a:pt x="7461482" y="3397694"/>
                </a:lnTo>
                <a:lnTo>
                  <a:pt x="7460695" y="3398556"/>
                </a:lnTo>
                <a:cubicBezTo>
                  <a:pt x="7458532" y="3402904"/>
                  <a:pt x="7458275" y="3406007"/>
                  <a:pt x="7458858" y="3408553"/>
                </a:cubicBezTo>
                <a:lnTo>
                  <a:pt x="7460185" y="3411299"/>
                </a:lnTo>
                <a:lnTo>
                  <a:pt x="7459468" y="3418333"/>
                </a:lnTo>
                <a:lnTo>
                  <a:pt x="7459515" y="3432662"/>
                </a:lnTo>
                <a:lnTo>
                  <a:pt x="7458154" y="3434902"/>
                </a:lnTo>
                <a:lnTo>
                  <a:pt x="7456091" y="3455825"/>
                </a:lnTo>
                <a:cubicBezTo>
                  <a:pt x="7455865" y="3455850"/>
                  <a:pt x="7455638" y="3455877"/>
                  <a:pt x="7455413" y="3455903"/>
                </a:cubicBezTo>
                <a:cubicBezTo>
                  <a:pt x="7453843" y="3456557"/>
                  <a:pt x="7452596" y="3457940"/>
                  <a:pt x="7451989" y="3460886"/>
                </a:cubicBezTo>
                <a:cubicBezTo>
                  <a:pt x="7443388" y="3453296"/>
                  <a:pt x="7447961" y="3461529"/>
                  <a:pt x="7446929" y="3470886"/>
                </a:cubicBezTo>
                <a:cubicBezTo>
                  <a:pt x="7433341" y="3461186"/>
                  <a:pt x="7436171" y="3489615"/>
                  <a:pt x="7427213" y="3491353"/>
                </a:cubicBezTo>
                <a:cubicBezTo>
                  <a:pt x="7426761" y="3498443"/>
                  <a:pt x="7426037" y="3505767"/>
                  <a:pt x="7424990" y="3513143"/>
                </a:cubicBezTo>
                <a:lnTo>
                  <a:pt x="7424186" y="3517424"/>
                </a:lnTo>
                <a:cubicBezTo>
                  <a:pt x="7424132" y="3517438"/>
                  <a:pt x="7424077" y="3517453"/>
                  <a:pt x="7424024" y="3517467"/>
                </a:cubicBezTo>
                <a:cubicBezTo>
                  <a:pt x="7423536" y="3518305"/>
                  <a:pt x="7423153" y="3519678"/>
                  <a:pt x="7422883" y="3521896"/>
                </a:cubicBezTo>
                <a:lnTo>
                  <a:pt x="7422723" y="3525229"/>
                </a:lnTo>
                <a:lnTo>
                  <a:pt x="7421163" y="3533534"/>
                </a:lnTo>
                <a:lnTo>
                  <a:pt x="7419650" y="3536108"/>
                </a:lnTo>
                <a:lnTo>
                  <a:pt x="7417640" y="3536718"/>
                </a:lnTo>
                <a:lnTo>
                  <a:pt x="7417697" y="3537534"/>
                </a:lnTo>
                <a:cubicBezTo>
                  <a:pt x="7419749" y="3544077"/>
                  <a:pt x="7423989" y="3546875"/>
                  <a:pt x="7409814" y="3551598"/>
                </a:cubicBezTo>
                <a:cubicBezTo>
                  <a:pt x="7412376" y="3566128"/>
                  <a:pt x="7404108" y="3567090"/>
                  <a:pt x="7397719" y="3584844"/>
                </a:cubicBezTo>
                <a:cubicBezTo>
                  <a:pt x="7401116" y="3593573"/>
                  <a:pt x="7398130" y="3599358"/>
                  <a:pt x="7393057" y="3604546"/>
                </a:cubicBezTo>
                <a:cubicBezTo>
                  <a:pt x="7391792" y="3622895"/>
                  <a:pt x="7383125" y="3638008"/>
                  <a:pt x="7377811" y="3657793"/>
                </a:cubicBezTo>
                <a:cubicBezTo>
                  <a:pt x="7379886" y="3680874"/>
                  <a:pt x="7366255" y="3689531"/>
                  <a:pt x="7360624" y="3710685"/>
                </a:cubicBezTo>
                <a:cubicBezTo>
                  <a:pt x="7367950" y="3731637"/>
                  <a:pt x="7347999" y="3723947"/>
                  <a:pt x="7341489" y="3734006"/>
                </a:cubicBezTo>
                <a:lnTo>
                  <a:pt x="7340478" y="3737028"/>
                </a:lnTo>
                <a:lnTo>
                  <a:pt x="7340489" y="3745476"/>
                </a:lnTo>
                <a:lnTo>
                  <a:pt x="7340950" y="3748687"/>
                </a:lnTo>
                <a:cubicBezTo>
                  <a:pt x="7341098" y="3750887"/>
                  <a:pt x="7340976" y="3752333"/>
                  <a:pt x="7340653" y="3753314"/>
                </a:cubicBezTo>
                <a:lnTo>
                  <a:pt x="7340500" y="3753419"/>
                </a:lnTo>
                <a:lnTo>
                  <a:pt x="7340506" y="3757774"/>
                </a:lnTo>
                <a:cubicBezTo>
                  <a:pt x="7340847" y="3765147"/>
                  <a:pt x="7341495" y="3772345"/>
                  <a:pt x="7342369" y="3779218"/>
                </a:cubicBezTo>
                <a:cubicBezTo>
                  <a:pt x="7333890" y="3784348"/>
                  <a:pt x="7341949" y="3810090"/>
                  <a:pt x="7326800" y="3806225"/>
                </a:cubicBezTo>
                <a:cubicBezTo>
                  <a:pt x="7327524" y="3815461"/>
                  <a:pt x="7333545" y="3821456"/>
                  <a:pt x="7323686" y="3817640"/>
                </a:cubicBezTo>
                <a:cubicBezTo>
                  <a:pt x="7323637" y="3820659"/>
                  <a:pt x="7322668" y="3822449"/>
                  <a:pt x="7321247" y="3823678"/>
                </a:cubicBezTo>
                <a:lnTo>
                  <a:pt x="7320595" y="3824018"/>
                </a:lnTo>
                <a:lnTo>
                  <a:pt x="7322453" y="3844579"/>
                </a:lnTo>
                <a:lnTo>
                  <a:pt x="7321532" y="3847225"/>
                </a:lnTo>
                <a:lnTo>
                  <a:pt x="7324238" y="3860736"/>
                </a:lnTo>
                <a:lnTo>
                  <a:pt x="7324840" y="3867658"/>
                </a:lnTo>
                <a:lnTo>
                  <a:pt x="7326655" y="3869733"/>
                </a:lnTo>
                <a:cubicBezTo>
                  <a:pt x="7327701" y="3871909"/>
                  <a:pt x="7328023" y="3874942"/>
                  <a:pt x="7326706" y="3879891"/>
                </a:cubicBezTo>
                <a:lnTo>
                  <a:pt x="7326093" y="3881013"/>
                </a:lnTo>
                <a:lnTo>
                  <a:pt x="7328442" y="3889558"/>
                </a:lnTo>
                <a:cubicBezTo>
                  <a:pt x="7329602" y="3892339"/>
                  <a:pt x="7331138" y="3894839"/>
                  <a:pt x="7333203" y="3896924"/>
                </a:cubicBezTo>
                <a:cubicBezTo>
                  <a:pt x="7319795" y="3924445"/>
                  <a:pt x="7328820" y="3952004"/>
                  <a:pt x="7324908" y="3982658"/>
                </a:cubicBezTo>
                <a:cubicBezTo>
                  <a:pt x="7325522" y="4017325"/>
                  <a:pt x="7327874" y="4041416"/>
                  <a:pt x="7327588" y="4064228"/>
                </a:cubicBezTo>
                <a:cubicBezTo>
                  <a:pt x="7328735" y="4074940"/>
                  <a:pt x="7329351" y="4153102"/>
                  <a:pt x="7323186" y="4146664"/>
                </a:cubicBezTo>
                <a:cubicBezTo>
                  <a:pt x="7335189" y="4179829"/>
                  <a:pt x="7318370" y="4199117"/>
                  <a:pt x="7322488" y="4235901"/>
                </a:cubicBezTo>
                <a:cubicBezTo>
                  <a:pt x="7305909" y="4254573"/>
                  <a:pt x="7320783" y="4244884"/>
                  <a:pt x="7316645" y="4265209"/>
                </a:cubicBezTo>
                <a:cubicBezTo>
                  <a:pt x="7331133" y="4260631"/>
                  <a:pt x="7307179" y="4289560"/>
                  <a:pt x="7323069" y="4291857"/>
                </a:cubicBezTo>
                <a:cubicBezTo>
                  <a:pt x="7321814" y="4295483"/>
                  <a:pt x="7320095" y="4298923"/>
                  <a:pt x="7318251" y="4302359"/>
                </a:cubicBezTo>
                <a:lnTo>
                  <a:pt x="7317295" y="4304161"/>
                </a:lnTo>
                <a:lnTo>
                  <a:pt x="7316223" y="4311573"/>
                </a:lnTo>
                <a:lnTo>
                  <a:pt x="7312469" y="4313411"/>
                </a:lnTo>
                <a:lnTo>
                  <a:pt x="7306447" y="4403491"/>
                </a:lnTo>
                <a:cubicBezTo>
                  <a:pt x="7308849" y="4411399"/>
                  <a:pt x="7308497" y="4436984"/>
                  <a:pt x="7303688" y="4442497"/>
                </a:cubicBezTo>
                <a:cubicBezTo>
                  <a:pt x="7302637" y="4447969"/>
                  <a:pt x="7304327" y="4453942"/>
                  <a:pt x="7299181" y="4457128"/>
                </a:cubicBezTo>
                <a:cubicBezTo>
                  <a:pt x="7296154" y="4469016"/>
                  <a:pt x="7289197" y="4496240"/>
                  <a:pt x="7285530" y="4513823"/>
                </a:cubicBezTo>
                <a:cubicBezTo>
                  <a:pt x="7288769" y="4518560"/>
                  <a:pt x="7287100" y="4524649"/>
                  <a:pt x="7284412" y="4532609"/>
                </a:cubicBezTo>
                <a:lnTo>
                  <a:pt x="7282601" y="4540125"/>
                </a:lnTo>
                <a:lnTo>
                  <a:pt x="7291785" y="4563650"/>
                </a:lnTo>
                <a:lnTo>
                  <a:pt x="7284191" y="4636427"/>
                </a:lnTo>
                <a:lnTo>
                  <a:pt x="7292797" y="4672055"/>
                </a:lnTo>
                <a:cubicBezTo>
                  <a:pt x="7294304" y="4686552"/>
                  <a:pt x="7294421" y="4700466"/>
                  <a:pt x="7295425" y="4713953"/>
                </a:cubicBezTo>
                <a:cubicBezTo>
                  <a:pt x="7296104" y="4744441"/>
                  <a:pt x="7280378" y="4723911"/>
                  <a:pt x="7292574" y="4762180"/>
                </a:cubicBezTo>
                <a:cubicBezTo>
                  <a:pt x="7286719" y="4766152"/>
                  <a:pt x="7286266" y="4770971"/>
                  <a:pt x="7288689" y="4779168"/>
                </a:cubicBezTo>
                <a:cubicBezTo>
                  <a:pt x="7288592" y="4793971"/>
                  <a:pt x="7274303" y="4792486"/>
                  <a:pt x="7282355" y="4807636"/>
                </a:cubicBezTo>
                <a:cubicBezTo>
                  <a:pt x="7278556" y="4806204"/>
                  <a:pt x="7277539" y="4813202"/>
                  <a:pt x="7276505" y="4819678"/>
                </a:cubicBezTo>
                <a:lnTo>
                  <a:pt x="7273752" y="4823797"/>
                </a:lnTo>
                <a:lnTo>
                  <a:pt x="7283683" y="4847794"/>
                </a:lnTo>
                <a:cubicBezTo>
                  <a:pt x="7296832" y="4890479"/>
                  <a:pt x="7302379" y="4941877"/>
                  <a:pt x="7311552" y="4978326"/>
                </a:cubicBezTo>
                <a:cubicBezTo>
                  <a:pt x="7284161" y="4998846"/>
                  <a:pt x="7309660" y="4989594"/>
                  <a:pt x="7304880" y="5015024"/>
                </a:cubicBezTo>
                <a:cubicBezTo>
                  <a:pt x="7330355" y="5012307"/>
                  <a:pt x="7291032" y="5044485"/>
                  <a:pt x="7319932" y="5050993"/>
                </a:cubicBezTo>
                <a:cubicBezTo>
                  <a:pt x="7318148" y="5055414"/>
                  <a:pt x="7315506" y="5059493"/>
                  <a:pt x="7312641" y="5063537"/>
                </a:cubicBezTo>
                <a:lnTo>
                  <a:pt x="7311153" y="5065661"/>
                </a:lnTo>
                <a:lnTo>
                  <a:pt x="7310197" y="5075032"/>
                </a:lnTo>
                <a:lnTo>
                  <a:pt x="7303683" y="5076576"/>
                </a:lnTo>
                <a:lnTo>
                  <a:pt x="7297768" y="5089898"/>
                </a:lnTo>
                <a:cubicBezTo>
                  <a:pt x="7296519" y="5095057"/>
                  <a:pt x="7296302" y="5100805"/>
                  <a:pt x="7297750" y="5107454"/>
                </a:cubicBezTo>
                <a:cubicBezTo>
                  <a:pt x="7309447" y="5125240"/>
                  <a:pt x="7295812" y="5147341"/>
                  <a:pt x="7297014" y="5169708"/>
                </a:cubicBezTo>
                <a:lnTo>
                  <a:pt x="7300719" y="5180532"/>
                </a:lnTo>
                <a:lnTo>
                  <a:pt x="7295705" y="5210620"/>
                </a:lnTo>
                <a:lnTo>
                  <a:pt x="7296901" y="5212749"/>
                </a:lnTo>
                <a:cubicBezTo>
                  <a:pt x="7296704" y="5218058"/>
                  <a:pt x="7294377" y="5228574"/>
                  <a:pt x="7294523" y="5242477"/>
                </a:cubicBezTo>
                <a:lnTo>
                  <a:pt x="7297776" y="5296160"/>
                </a:lnTo>
                <a:lnTo>
                  <a:pt x="7289955" y="5304499"/>
                </a:lnTo>
                <a:lnTo>
                  <a:pt x="7286210" y="5305374"/>
                </a:lnTo>
                <a:lnTo>
                  <a:pt x="7286995" y="5320092"/>
                </a:lnTo>
                <a:lnTo>
                  <a:pt x="7281550" y="5330613"/>
                </a:lnTo>
                <a:lnTo>
                  <a:pt x="7285354" y="5340890"/>
                </a:lnTo>
                <a:lnTo>
                  <a:pt x="7281914" y="5354491"/>
                </a:lnTo>
                <a:cubicBezTo>
                  <a:pt x="7280017" y="5359352"/>
                  <a:pt x="7277725" y="5364763"/>
                  <a:pt x="7275918" y="5370917"/>
                </a:cubicBezTo>
                <a:lnTo>
                  <a:pt x="7267655" y="5384350"/>
                </a:lnTo>
                <a:lnTo>
                  <a:pt x="7263791" y="5406610"/>
                </a:lnTo>
                <a:cubicBezTo>
                  <a:pt x="7260956" y="5423841"/>
                  <a:pt x="7257650" y="5440271"/>
                  <a:pt x="7251522" y="5456222"/>
                </a:cubicBezTo>
                <a:cubicBezTo>
                  <a:pt x="7253699" y="5469913"/>
                  <a:pt x="7252931" y="5482529"/>
                  <a:pt x="7242311" y="5493751"/>
                </a:cubicBezTo>
                <a:cubicBezTo>
                  <a:pt x="7236636" y="5529727"/>
                  <a:pt x="7245809" y="5539513"/>
                  <a:pt x="7231835" y="5561252"/>
                </a:cubicBezTo>
                <a:cubicBezTo>
                  <a:pt x="7236311" y="5568555"/>
                  <a:pt x="7238499" y="5573475"/>
                  <a:pt x="7239152" y="5577121"/>
                </a:cubicBezTo>
                <a:cubicBezTo>
                  <a:pt x="7241111" y="5588065"/>
                  <a:pt x="7229268" y="5587525"/>
                  <a:pt x="7224043" y="5605355"/>
                </a:cubicBezTo>
                <a:cubicBezTo>
                  <a:pt x="7216774" y="5624244"/>
                  <a:pt x="7213225" y="5590845"/>
                  <a:pt x="7209229" y="5609118"/>
                </a:cubicBezTo>
                <a:cubicBezTo>
                  <a:pt x="7212098" y="5628346"/>
                  <a:pt x="7194168" y="5628785"/>
                  <a:pt x="7198222" y="5648700"/>
                </a:cubicBezTo>
                <a:cubicBezTo>
                  <a:pt x="7212577" y="5642705"/>
                  <a:pt x="7189541" y="5689259"/>
                  <a:pt x="7201221" y="5689771"/>
                </a:cubicBezTo>
                <a:cubicBezTo>
                  <a:pt x="7181618" y="5708428"/>
                  <a:pt x="7201258" y="5715573"/>
                  <a:pt x="7192555" y="5739098"/>
                </a:cubicBezTo>
                <a:cubicBezTo>
                  <a:pt x="7184486" y="5750478"/>
                  <a:pt x="7182208" y="5758416"/>
                  <a:pt x="7187522" y="5768603"/>
                </a:cubicBezTo>
                <a:cubicBezTo>
                  <a:pt x="7148692" y="5821144"/>
                  <a:pt x="7181577" y="5799065"/>
                  <a:pt x="7162500" y="5846928"/>
                </a:cubicBezTo>
                <a:lnTo>
                  <a:pt x="7160827" y="5850799"/>
                </a:lnTo>
                <a:lnTo>
                  <a:pt x="7163312" y="5866636"/>
                </a:lnTo>
                <a:cubicBezTo>
                  <a:pt x="7163884" y="5867070"/>
                  <a:pt x="7164455" y="5867505"/>
                  <a:pt x="7165029" y="5867939"/>
                </a:cubicBezTo>
                <a:lnTo>
                  <a:pt x="7142501" y="5914339"/>
                </a:lnTo>
                <a:lnTo>
                  <a:pt x="7143151" y="5921221"/>
                </a:lnTo>
                <a:lnTo>
                  <a:pt x="7123808" y="5950546"/>
                </a:lnTo>
                <a:lnTo>
                  <a:pt x="7116299" y="5966186"/>
                </a:lnTo>
                <a:lnTo>
                  <a:pt x="7106117" y="5983669"/>
                </a:lnTo>
                <a:lnTo>
                  <a:pt x="7109622" y="5995569"/>
                </a:lnTo>
                <a:cubicBezTo>
                  <a:pt x="7114727" y="6023526"/>
                  <a:pt x="7092983" y="6067450"/>
                  <a:pt x="7116605" y="6077139"/>
                </a:cubicBezTo>
                <a:cubicBezTo>
                  <a:pt x="7102148" y="6089933"/>
                  <a:pt x="7125501" y="6101908"/>
                  <a:pt x="7127573" y="6115892"/>
                </a:cubicBezTo>
                <a:cubicBezTo>
                  <a:pt x="7118381" y="6127056"/>
                  <a:pt x="7126331" y="6132595"/>
                  <a:pt x="7128098" y="6142737"/>
                </a:cubicBezTo>
                <a:cubicBezTo>
                  <a:pt x="7122429" y="6147329"/>
                  <a:pt x="7122724" y="6155912"/>
                  <a:pt x="7129375" y="6158833"/>
                </a:cubicBezTo>
                <a:cubicBezTo>
                  <a:pt x="7144709" y="6154689"/>
                  <a:pt x="7137060" y="6184499"/>
                  <a:pt x="7147635" y="6186714"/>
                </a:cubicBezTo>
                <a:cubicBezTo>
                  <a:pt x="7149842" y="6204016"/>
                  <a:pt x="7136414" y="6279145"/>
                  <a:pt x="7153343" y="6291871"/>
                </a:cubicBezTo>
                <a:cubicBezTo>
                  <a:pt x="7161381" y="6326852"/>
                  <a:pt x="7134450" y="6377408"/>
                  <a:pt x="7134923" y="6392273"/>
                </a:cubicBezTo>
                <a:cubicBezTo>
                  <a:pt x="7103997" y="6407024"/>
                  <a:pt x="7185503" y="6478818"/>
                  <a:pt x="7187236" y="6541940"/>
                </a:cubicBezTo>
                <a:cubicBezTo>
                  <a:pt x="7184250" y="6550446"/>
                  <a:pt x="7184290" y="6554993"/>
                  <a:pt x="7191340" y="6557275"/>
                </a:cubicBezTo>
                <a:cubicBezTo>
                  <a:pt x="7195412" y="6573685"/>
                  <a:pt x="7202070" y="6606060"/>
                  <a:pt x="7211670" y="6640404"/>
                </a:cubicBezTo>
                <a:cubicBezTo>
                  <a:pt x="7219591" y="6666216"/>
                  <a:pt x="7212698" y="6793331"/>
                  <a:pt x="7221085" y="6827708"/>
                </a:cubicBezTo>
                <a:lnTo>
                  <a:pt x="7227698" y="6857999"/>
                </a:lnTo>
                <a:lnTo>
                  <a:pt x="0" y="6857999"/>
                </a:ln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7"/>
          <p:cNvSpPr/>
          <p:nvPr/>
        </p:nvSpPr>
        <p:spPr>
          <a:xfrm>
            <a:off x="0" y="0"/>
            <a:ext cx="12191999" cy="685736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" name="Google Shape;245;p17"/>
          <p:cNvSpPr txBox="1">
            <a:spLocks noGrp="1"/>
          </p:cNvSpPr>
          <p:nvPr>
            <p:ph type="title"/>
          </p:nvPr>
        </p:nvSpPr>
        <p:spPr>
          <a:xfrm>
            <a:off x="9267909" y="2023110"/>
            <a:ext cx="2469624" cy="28460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Calibri"/>
              <a:buNone/>
            </a:pPr>
            <a:r>
              <a:rPr lang="pt-BR" sz="3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Bancos Múltiplos</a:t>
            </a:r>
            <a:endParaRPr/>
          </a:p>
        </p:txBody>
      </p:sp>
      <p:sp>
        <p:nvSpPr>
          <p:cNvPr id="246" name="Google Shape;246;p17"/>
          <p:cNvSpPr/>
          <p:nvPr/>
        </p:nvSpPr>
        <p:spPr>
          <a:xfrm rot="-5400000">
            <a:off x="3433973" y="-827233"/>
            <a:ext cx="1715478" cy="85834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Google Shape;247;p17"/>
          <p:cNvSpPr/>
          <p:nvPr/>
        </p:nvSpPr>
        <p:spPr>
          <a:xfrm>
            <a:off x="302085" y="664308"/>
            <a:ext cx="8082632" cy="560034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39700" dist="127000" dir="5400000" algn="t" rotWithShape="0">
              <a:srgbClr val="000000">
                <a:alpha val="1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8" name="Google Shape;248;p17" descr="Mini Artigo CPA-20 Bancos múltiplo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09188" y="858525"/>
            <a:ext cx="6880404" cy="5211906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17"/>
          <p:cNvSpPr/>
          <p:nvPr/>
        </p:nvSpPr>
        <p:spPr>
          <a:xfrm rot="5400000">
            <a:off x="7950447" y="3392097"/>
            <a:ext cx="1719072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pt-BR"/>
              <a:t>Banco Múltiplo</a:t>
            </a:r>
            <a:endParaRPr/>
          </a:p>
        </p:txBody>
      </p:sp>
      <p:sp>
        <p:nvSpPr>
          <p:cNvPr id="255" name="Google Shape;255;p18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pt-BR"/>
              <a:t>Precisa ter duas ou mais carteiras, sendo obrigatório estar entre essas duas, a carteira comercial ou de investimento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pt-BR"/>
              <a:t>Dever ser uma S.A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pt-BR"/>
              <a:t>Deve conter a expressão “banco” no nome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pt-BR"/>
              <a:t>Pode públicar um único balanço com todas as carteiras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14141"/>
        </a:solidFill>
        <a:effectLst/>
      </p:bgPr>
    </p:bg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9"/>
          <p:cNvSpPr txBox="1">
            <a:spLocks noGrp="1"/>
          </p:cNvSpPr>
          <p:nvPr>
            <p:ph type="title"/>
          </p:nvPr>
        </p:nvSpPr>
        <p:spPr>
          <a:xfrm>
            <a:off x="7464614" y="1783959"/>
            <a:ext cx="4087306" cy="28891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Calibri"/>
              <a:buNone/>
            </a:pPr>
            <a:r>
              <a:rPr lang="pt-BR" sz="5400"/>
              <a:t>Definições das carteiras</a:t>
            </a:r>
            <a:endParaRPr/>
          </a:p>
        </p:txBody>
      </p:sp>
      <p:sp>
        <p:nvSpPr>
          <p:cNvPr id="261" name="Google Shape;261;p19"/>
          <p:cNvSpPr/>
          <p:nvPr/>
        </p:nvSpPr>
        <p:spPr>
          <a:xfrm rot="10800000">
            <a:off x="1" y="0"/>
            <a:ext cx="7188051" cy="6858000"/>
          </a:xfrm>
          <a:custGeom>
            <a:avLst/>
            <a:gdLst/>
            <a:ahLst/>
            <a:cxnLst/>
            <a:rect l="l" t="t" r="r" b="b"/>
            <a:pathLst>
              <a:path w="7188051" h="6858000" extrusionOk="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lt1">
              <a:alpha val="8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2" name="Google Shape;262;p19" descr="Fitas adesivas coloridas e caneta em caderno aberto"/>
          <p:cNvPicPr preferRelativeResize="0"/>
          <p:nvPr/>
        </p:nvPicPr>
        <p:blipFill rotWithShape="1">
          <a:blip r:embed="rId3">
            <a:alphaModFix/>
          </a:blip>
          <a:srcRect r="31589" b="-1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 extrusionOk="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p20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9" name="Google Shape;269;p20"/>
          <p:cNvSpPr/>
          <p:nvPr/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0">
                <a:srgbClr val="000000"/>
              </a:gs>
              <a:gs pos="8000">
                <a:srgbClr val="000000"/>
              </a:gs>
              <a:gs pos="100000">
                <a:srgbClr val="2F5496"/>
              </a:gs>
            </a:gsLst>
            <a:lin ang="30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0" name="Google Shape;270;p20"/>
          <p:cNvSpPr/>
          <p:nvPr/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rgbClr val="4472C4">
                  <a:alpha val="45882"/>
                </a:srgbClr>
              </a:gs>
              <a:gs pos="100000">
                <a:srgbClr val="4472C4">
                  <a:alpha val="45882"/>
                </a:srgbClr>
              </a:gs>
            </a:gsLst>
            <a:lin ang="1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1" name="Google Shape;271;p20"/>
          <p:cNvSpPr/>
          <p:nvPr/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0">
                <a:srgbClr val="4472C4">
                  <a:alpha val="28627"/>
                </a:srgbClr>
              </a:gs>
              <a:gs pos="2000">
                <a:srgbClr val="4472C4">
                  <a:alpha val="28627"/>
                </a:srgbClr>
              </a:gs>
              <a:gs pos="100000">
                <a:srgbClr val="000000">
                  <a:alpha val="29803"/>
                </a:srgbClr>
              </a:gs>
            </a:gsLst>
            <a:lin ang="7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2" name="Google Shape;272;p20"/>
          <p:cNvSpPr/>
          <p:nvPr/>
        </p:nvSpPr>
        <p:spPr>
          <a:xfrm rot="-964587">
            <a:off x="-501737" y="969718"/>
            <a:ext cx="3900357" cy="4178958"/>
          </a:xfrm>
          <a:custGeom>
            <a:avLst/>
            <a:gdLst/>
            <a:ahLst/>
            <a:cxnLst/>
            <a:rect l="l" t="t" r="r" b="b"/>
            <a:pathLst>
              <a:path w="3900357" h="4178958" extrusionOk="0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0">
                <a:srgbClr val="000000">
                  <a:alpha val="0"/>
                </a:srgbClr>
              </a:gs>
              <a:gs pos="29000">
                <a:srgbClr val="000000">
                  <a:alpha val="0"/>
                </a:srgbClr>
              </a:gs>
              <a:gs pos="100000">
                <a:srgbClr val="4472C4">
                  <a:alpha val="42745"/>
                </a:srgbClr>
              </a:gs>
            </a:gsLst>
            <a:lin ang="1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" name="Google Shape;273;p20"/>
          <p:cNvSpPr/>
          <p:nvPr/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rgbClr val="8DA9DB">
                  <a:alpha val="10980"/>
                </a:srgbClr>
              </a:gs>
              <a:gs pos="100000">
                <a:srgbClr val="8DA9DB">
                  <a:alpha val="10980"/>
                </a:srgbClr>
              </a:gs>
            </a:gsLst>
            <a:lin ang="7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" name="Google Shape;274;p20"/>
          <p:cNvSpPr txBox="1">
            <a:spLocks noGrp="1"/>
          </p:cNvSpPr>
          <p:nvPr>
            <p:ph idx="1"/>
          </p:nvPr>
        </p:nvSpPr>
        <p:spPr>
          <a:xfrm>
            <a:off x="4810259" y="649480"/>
            <a:ext cx="6555347" cy="5546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pt-BR" sz="1600" b="1"/>
              <a:t>Carteira Comercial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pt-BR" sz="1600"/>
              <a:t>É uma das carteiras mais utilizadas, pois ela permite com que o cliente realize transferências, saques, depósitos, crie conta corrente dentre outras movimentações mais cotidianas, além do mais trabalha com depósito à prazo como CDB e fornece credito de curto e médio prazo. Pode captar através de depósito à vista.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pt-BR" sz="1600" b="1"/>
              <a:t>Carteira de Investimento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pt-BR" sz="1600"/>
              <a:t>Administra recursos de terceiros (Fundos de Investimentos), ativos de renda fixa e outras modalidades gerenciadas pelo próprio banco.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pt-BR" sz="1600" b="1"/>
              <a:t>Carteira de Crédito Imobiliário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pt-BR" sz="1600"/>
              <a:t>Foco é oferecer crédito de longo prazo e com valores mais elevados para a aquisição de imóveis.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pt-BR" sz="1600" b="1"/>
              <a:t>Carteira de Arrendamento Mercantil (Leasing)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pt-BR" sz="1600"/>
              <a:t>Basicamente, o banco adquire/financia um bem para o cliente, essa mercadoria estará no nome do banco e o cliente irá pagar parcelas para o banco, ao concluir todos esses pagamentos, o bem passará a ser do cliente.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pt-BR" sz="1600" b="1"/>
              <a:t>Carteira de sociedade de Crédito, Financiamento e Investimento (Financeiras)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pt-BR" sz="1600"/>
              <a:t>Fornece crédito para aquisição de bens, como veículos. 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 sz="160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 sz="160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21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0" name="Google Shape;280;p21" descr="Confira o que é política monetária"/>
          <p:cNvPicPr preferRelativeResize="0"/>
          <p:nvPr/>
        </p:nvPicPr>
        <p:blipFill rotWithShape="1">
          <a:blip r:embed="rId3">
            <a:alphaModFix amt="50000"/>
          </a:blip>
          <a:srcRect t="3065" b="2793"/>
          <a:stretch/>
        </p:blipFill>
        <p:spPr>
          <a:xfrm>
            <a:off x="20" y="1"/>
            <a:ext cx="1219198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21"/>
          <p:cNvSpPr txBox="1"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Calibri"/>
              <a:buNone/>
            </a:pPr>
            <a:r>
              <a:rPr lang="pt-BR" sz="6000">
                <a:solidFill>
                  <a:srgbClr val="FFFFFF"/>
                </a:solidFill>
              </a:rPr>
              <a:t>Política Monetária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3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9" name="Google Shape;129;p3" descr="Guinendade: OPINIÃO: SUPER BOMBA!!! MADEM-G15 CONTRATOU UMA EMPRESA DE  CONSULTORIA EM FRANÇA PARA LHES FAZER O PROGRAMA ELEITORAL"/>
          <p:cNvPicPr preferRelativeResize="0"/>
          <p:nvPr/>
        </p:nvPicPr>
        <p:blipFill rotWithShape="1">
          <a:blip r:embed="rId3">
            <a:alphaModFix amt="50000"/>
          </a:blip>
          <a:srcRect t="16379" b="27369"/>
          <a:stretch/>
        </p:blipFill>
        <p:spPr>
          <a:xfrm>
            <a:off x="20" y="1"/>
            <a:ext cx="1219198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3"/>
          <p:cNvSpPr txBox="1"/>
          <p:nvPr/>
        </p:nvSpPr>
        <p:spPr>
          <a:xfrm>
            <a:off x="1524000" y="1122362"/>
            <a:ext cx="9144000" cy="29005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O QUE É SISTEMA FINANCEIRO NACIONAL?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22"/>
          <p:cNvSpPr txBox="1">
            <a:spLocks noGrp="1"/>
          </p:cNvSpPr>
          <p:nvPr>
            <p:ph type="title"/>
          </p:nvPr>
        </p:nvSpPr>
        <p:spPr>
          <a:xfrm>
            <a:off x="578141" y="247374"/>
            <a:ext cx="7710182" cy="635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pt-BR"/>
              <a:t>Selic, CDI, Inflação, o que é isso???</a:t>
            </a:r>
            <a:endParaRPr/>
          </a:p>
        </p:txBody>
      </p:sp>
      <p:sp>
        <p:nvSpPr>
          <p:cNvPr id="287" name="Google Shape;287;p22"/>
          <p:cNvSpPr/>
          <p:nvPr/>
        </p:nvSpPr>
        <p:spPr>
          <a:xfrm>
            <a:off x="850083" y="2680589"/>
            <a:ext cx="1031846" cy="1002178"/>
          </a:xfrm>
          <a:prstGeom prst="smileyFace">
            <a:avLst>
              <a:gd name="adj" fmla="val 4653"/>
            </a:avLst>
          </a:prstGeom>
          <a:solidFill>
            <a:schemeClr val="accent6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Google Shape;288;p22"/>
          <p:cNvSpPr/>
          <p:nvPr/>
        </p:nvSpPr>
        <p:spPr>
          <a:xfrm>
            <a:off x="578141" y="3858937"/>
            <a:ext cx="1661020" cy="234891"/>
          </a:xfrm>
          <a:prstGeom prst="rect">
            <a:avLst/>
          </a:prstGeom>
          <a:solidFill>
            <a:schemeClr val="accent6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Superavitário</a:t>
            </a:r>
            <a:endParaRPr/>
          </a:p>
        </p:txBody>
      </p:sp>
      <p:pic>
        <p:nvPicPr>
          <p:cNvPr id="289" name="Google Shape;289;p22" descr="Portal Goiás - Procon orienta horário de funcionamento dos banco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94404" y="2187089"/>
            <a:ext cx="1661020" cy="178334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2" name="Google Shape;292;p22"/>
          <p:cNvCxnSpPr/>
          <p:nvPr/>
        </p:nvCxnSpPr>
        <p:spPr>
          <a:xfrm>
            <a:off x="2167154" y="3263318"/>
            <a:ext cx="2298584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294" name="Google Shape;294;p22"/>
          <p:cNvSpPr/>
          <p:nvPr/>
        </p:nvSpPr>
        <p:spPr>
          <a:xfrm>
            <a:off x="2239161" y="2843869"/>
            <a:ext cx="1958129" cy="234892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100 Mil</a:t>
            </a:r>
            <a:endParaRPr/>
          </a:p>
        </p:txBody>
      </p:sp>
      <p:sp>
        <p:nvSpPr>
          <p:cNvPr id="296" name="Google Shape;296;p22"/>
          <p:cNvSpPr/>
          <p:nvPr/>
        </p:nvSpPr>
        <p:spPr>
          <a:xfrm>
            <a:off x="576197" y="1375625"/>
            <a:ext cx="2684477" cy="914396"/>
          </a:xfrm>
          <a:prstGeom prst="rect">
            <a:avLst/>
          </a:prstGeom>
          <a:solidFill>
            <a:schemeClr val="accent2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CDI=Certificado de Depósito Interbancário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22"/>
          <p:cNvSpPr txBox="1">
            <a:spLocks noGrp="1"/>
          </p:cNvSpPr>
          <p:nvPr>
            <p:ph type="title"/>
          </p:nvPr>
        </p:nvSpPr>
        <p:spPr>
          <a:xfrm>
            <a:off x="578141" y="247374"/>
            <a:ext cx="7710182" cy="635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pt-BR"/>
              <a:t>Selic, CDI, Inflação, o que é isso???</a:t>
            </a:r>
            <a:endParaRPr/>
          </a:p>
        </p:txBody>
      </p:sp>
      <p:sp>
        <p:nvSpPr>
          <p:cNvPr id="287" name="Google Shape;287;p22"/>
          <p:cNvSpPr/>
          <p:nvPr/>
        </p:nvSpPr>
        <p:spPr>
          <a:xfrm>
            <a:off x="850083" y="2680589"/>
            <a:ext cx="1031846" cy="1002178"/>
          </a:xfrm>
          <a:prstGeom prst="smileyFace">
            <a:avLst>
              <a:gd name="adj" fmla="val 4653"/>
            </a:avLst>
          </a:prstGeom>
          <a:solidFill>
            <a:schemeClr val="accent6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Google Shape;288;p22"/>
          <p:cNvSpPr/>
          <p:nvPr/>
        </p:nvSpPr>
        <p:spPr>
          <a:xfrm>
            <a:off x="578141" y="3858937"/>
            <a:ext cx="1661020" cy="234891"/>
          </a:xfrm>
          <a:prstGeom prst="rect">
            <a:avLst/>
          </a:prstGeom>
          <a:solidFill>
            <a:schemeClr val="accent6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Superavitário</a:t>
            </a:r>
            <a:endParaRPr/>
          </a:p>
        </p:txBody>
      </p:sp>
      <p:pic>
        <p:nvPicPr>
          <p:cNvPr id="289" name="Google Shape;289;p22" descr="Portal Goiás - Procon orienta horário de funcionamento dos banco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94404" y="2187089"/>
            <a:ext cx="1661020" cy="1783343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22"/>
          <p:cNvSpPr/>
          <p:nvPr/>
        </p:nvSpPr>
        <p:spPr>
          <a:xfrm>
            <a:off x="8946857" y="2676395"/>
            <a:ext cx="1031846" cy="1002178"/>
          </a:xfrm>
          <a:prstGeom prst="smileyFace">
            <a:avLst>
              <a:gd name="adj" fmla="val 4653"/>
            </a:avLst>
          </a:prstGeom>
          <a:solidFill>
            <a:srgbClr val="FF0000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1" name="Google Shape;291;p22"/>
          <p:cNvSpPr/>
          <p:nvPr/>
        </p:nvSpPr>
        <p:spPr>
          <a:xfrm>
            <a:off x="8769290" y="3858937"/>
            <a:ext cx="1661020" cy="234891"/>
          </a:xfrm>
          <a:prstGeom prst="rect">
            <a:avLst/>
          </a:prstGeom>
          <a:solidFill>
            <a:srgbClr val="FF000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Deficitário</a:t>
            </a:r>
            <a:endParaRPr/>
          </a:p>
        </p:txBody>
      </p:sp>
      <p:cxnSp>
        <p:nvCxnSpPr>
          <p:cNvPr id="292" name="Google Shape;292;p22"/>
          <p:cNvCxnSpPr/>
          <p:nvPr/>
        </p:nvCxnSpPr>
        <p:spPr>
          <a:xfrm>
            <a:off x="2167154" y="3263318"/>
            <a:ext cx="2298584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93" name="Google Shape;293;p22"/>
          <p:cNvCxnSpPr/>
          <p:nvPr/>
        </p:nvCxnSpPr>
        <p:spPr>
          <a:xfrm>
            <a:off x="6638486" y="3177484"/>
            <a:ext cx="2030136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294" name="Google Shape;294;p22"/>
          <p:cNvSpPr/>
          <p:nvPr/>
        </p:nvSpPr>
        <p:spPr>
          <a:xfrm>
            <a:off x="2239161" y="2843869"/>
            <a:ext cx="1958129" cy="234892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100 Mil</a:t>
            </a:r>
            <a:endParaRPr/>
          </a:p>
        </p:txBody>
      </p:sp>
      <p:sp>
        <p:nvSpPr>
          <p:cNvPr id="295" name="Google Shape;295;p22"/>
          <p:cNvSpPr/>
          <p:nvPr/>
        </p:nvSpPr>
        <p:spPr>
          <a:xfrm>
            <a:off x="6572076" y="2762229"/>
            <a:ext cx="1958129" cy="234892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10 Mil</a:t>
            </a:r>
            <a:endParaRPr/>
          </a:p>
        </p:txBody>
      </p:sp>
      <p:sp>
        <p:nvSpPr>
          <p:cNvPr id="296" name="Google Shape;296;p22"/>
          <p:cNvSpPr/>
          <p:nvPr/>
        </p:nvSpPr>
        <p:spPr>
          <a:xfrm>
            <a:off x="576197" y="1375625"/>
            <a:ext cx="2684477" cy="914396"/>
          </a:xfrm>
          <a:prstGeom prst="rect">
            <a:avLst/>
          </a:prstGeom>
          <a:solidFill>
            <a:schemeClr val="accent2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CDI=Certificado de Depósito Interbancário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2333441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22"/>
          <p:cNvSpPr txBox="1">
            <a:spLocks noGrp="1"/>
          </p:cNvSpPr>
          <p:nvPr>
            <p:ph type="title"/>
          </p:nvPr>
        </p:nvSpPr>
        <p:spPr>
          <a:xfrm>
            <a:off x="578141" y="247374"/>
            <a:ext cx="7710182" cy="635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pt-BR"/>
              <a:t>Selic, CDI, Inflação, o que é isso???</a:t>
            </a:r>
            <a:endParaRPr/>
          </a:p>
        </p:txBody>
      </p:sp>
      <p:sp>
        <p:nvSpPr>
          <p:cNvPr id="287" name="Google Shape;287;p22"/>
          <p:cNvSpPr/>
          <p:nvPr/>
        </p:nvSpPr>
        <p:spPr>
          <a:xfrm>
            <a:off x="850083" y="2680589"/>
            <a:ext cx="1031846" cy="1002178"/>
          </a:xfrm>
          <a:prstGeom prst="smileyFace">
            <a:avLst>
              <a:gd name="adj" fmla="val 4653"/>
            </a:avLst>
          </a:prstGeom>
          <a:solidFill>
            <a:schemeClr val="accent6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Google Shape;288;p22"/>
          <p:cNvSpPr/>
          <p:nvPr/>
        </p:nvSpPr>
        <p:spPr>
          <a:xfrm>
            <a:off x="578141" y="3858937"/>
            <a:ext cx="1661020" cy="234891"/>
          </a:xfrm>
          <a:prstGeom prst="rect">
            <a:avLst/>
          </a:prstGeom>
          <a:solidFill>
            <a:schemeClr val="accent6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Superavitário</a:t>
            </a:r>
            <a:endParaRPr/>
          </a:p>
        </p:txBody>
      </p:sp>
      <p:pic>
        <p:nvPicPr>
          <p:cNvPr id="289" name="Google Shape;289;p22" descr="Portal Goiás - Procon orienta horário de funcionamento dos banco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94404" y="2187089"/>
            <a:ext cx="1661020" cy="1783343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22"/>
          <p:cNvSpPr/>
          <p:nvPr/>
        </p:nvSpPr>
        <p:spPr>
          <a:xfrm>
            <a:off x="8946857" y="2676395"/>
            <a:ext cx="1031846" cy="1002178"/>
          </a:xfrm>
          <a:prstGeom prst="smileyFace">
            <a:avLst>
              <a:gd name="adj" fmla="val 4653"/>
            </a:avLst>
          </a:prstGeom>
          <a:solidFill>
            <a:srgbClr val="FF0000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1" name="Google Shape;291;p22"/>
          <p:cNvSpPr/>
          <p:nvPr/>
        </p:nvSpPr>
        <p:spPr>
          <a:xfrm>
            <a:off x="8769290" y="3858937"/>
            <a:ext cx="1661020" cy="234891"/>
          </a:xfrm>
          <a:prstGeom prst="rect">
            <a:avLst/>
          </a:prstGeom>
          <a:solidFill>
            <a:srgbClr val="FF000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Deficitário</a:t>
            </a:r>
            <a:endParaRPr/>
          </a:p>
        </p:txBody>
      </p:sp>
      <p:cxnSp>
        <p:nvCxnSpPr>
          <p:cNvPr id="292" name="Google Shape;292;p22"/>
          <p:cNvCxnSpPr/>
          <p:nvPr/>
        </p:nvCxnSpPr>
        <p:spPr>
          <a:xfrm>
            <a:off x="2167154" y="3263318"/>
            <a:ext cx="2298584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93" name="Google Shape;293;p22"/>
          <p:cNvCxnSpPr/>
          <p:nvPr/>
        </p:nvCxnSpPr>
        <p:spPr>
          <a:xfrm>
            <a:off x="6638486" y="3177484"/>
            <a:ext cx="2030136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294" name="Google Shape;294;p22"/>
          <p:cNvSpPr/>
          <p:nvPr/>
        </p:nvSpPr>
        <p:spPr>
          <a:xfrm>
            <a:off x="2239161" y="2843869"/>
            <a:ext cx="1958129" cy="234892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100 Mil</a:t>
            </a:r>
            <a:endParaRPr/>
          </a:p>
        </p:txBody>
      </p:sp>
      <p:sp>
        <p:nvSpPr>
          <p:cNvPr id="295" name="Google Shape;295;p22"/>
          <p:cNvSpPr/>
          <p:nvPr/>
        </p:nvSpPr>
        <p:spPr>
          <a:xfrm>
            <a:off x="6572076" y="2762229"/>
            <a:ext cx="1958129" cy="234892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10 Mil</a:t>
            </a:r>
            <a:endParaRPr/>
          </a:p>
        </p:txBody>
      </p:sp>
      <p:sp>
        <p:nvSpPr>
          <p:cNvPr id="296" name="Google Shape;296;p22"/>
          <p:cNvSpPr/>
          <p:nvPr/>
        </p:nvSpPr>
        <p:spPr>
          <a:xfrm>
            <a:off x="576197" y="1375625"/>
            <a:ext cx="2684477" cy="914396"/>
          </a:xfrm>
          <a:prstGeom prst="rect">
            <a:avLst/>
          </a:prstGeom>
          <a:solidFill>
            <a:schemeClr val="accent2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CDI=Certificado de Depósito Interbancário</a:t>
            </a:r>
            <a:endParaRPr/>
          </a:p>
        </p:txBody>
      </p:sp>
      <p:sp>
        <p:nvSpPr>
          <p:cNvPr id="300" name="Google Shape;300;p22"/>
          <p:cNvSpPr/>
          <p:nvPr/>
        </p:nvSpPr>
        <p:spPr>
          <a:xfrm>
            <a:off x="6518268" y="1241881"/>
            <a:ext cx="2495217" cy="621649"/>
          </a:xfrm>
          <a:prstGeom prst="rect">
            <a:avLst/>
          </a:prstGeom>
          <a:solidFill>
            <a:schemeClr val="accent4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90 Mil ????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E Agora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100272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22"/>
          <p:cNvSpPr txBox="1">
            <a:spLocks noGrp="1"/>
          </p:cNvSpPr>
          <p:nvPr>
            <p:ph type="title"/>
          </p:nvPr>
        </p:nvSpPr>
        <p:spPr>
          <a:xfrm>
            <a:off x="578141" y="247374"/>
            <a:ext cx="7710182" cy="635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pt-BR"/>
              <a:t>Selic, CDI, Inflação, o que é isso???</a:t>
            </a:r>
            <a:endParaRPr/>
          </a:p>
        </p:txBody>
      </p:sp>
      <p:sp>
        <p:nvSpPr>
          <p:cNvPr id="287" name="Google Shape;287;p22"/>
          <p:cNvSpPr/>
          <p:nvPr/>
        </p:nvSpPr>
        <p:spPr>
          <a:xfrm>
            <a:off x="850083" y="2680589"/>
            <a:ext cx="1031846" cy="1002178"/>
          </a:xfrm>
          <a:prstGeom prst="smileyFace">
            <a:avLst>
              <a:gd name="adj" fmla="val 4653"/>
            </a:avLst>
          </a:prstGeom>
          <a:solidFill>
            <a:schemeClr val="accent6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Google Shape;288;p22"/>
          <p:cNvSpPr/>
          <p:nvPr/>
        </p:nvSpPr>
        <p:spPr>
          <a:xfrm>
            <a:off x="578141" y="3858937"/>
            <a:ext cx="1661020" cy="234891"/>
          </a:xfrm>
          <a:prstGeom prst="rect">
            <a:avLst/>
          </a:prstGeom>
          <a:solidFill>
            <a:schemeClr val="accent6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Superavitário</a:t>
            </a:r>
            <a:endParaRPr/>
          </a:p>
        </p:txBody>
      </p:sp>
      <p:pic>
        <p:nvPicPr>
          <p:cNvPr id="289" name="Google Shape;289;p22" descr="Portal Goiás - Procon orienta horário de funcionamento dos banco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94404" y="2187089"/>
            <a:ext cx="1661020" cy="1783343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22"/>
          <p:cNvSpPr/>
          <p:nvPr/>
        </p:nvSpPr>
        <p:spPr>
          <a:xfrm>
            <a:off x="8946857" y="2676395"/>
            <a:ext cx="1031846" cy="1002178"/>
          </a:xfrm>
          <a:prstGeom prst="smileyFace">
            <a:avLst>
              <a:gd name="adj" fmla="val 4653"/>
            </a:avLst>
          </a:prstGeom>
          <a:solidFill>
            <a:srgbClr val="FF0000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1" name="Google Shape;291;p22"/>
          <p:cNvSpPr/>
          <p:nvPr/>
        </p:nvSpPr>
        <p:spPr>
          <a:xfrm>
            <a:off x="8769290" y="3858937"/>
            <a:ext cx="1661020" cy="234891"/>
          </a:xfrm>
          <a:prstGeom prst="rect">
            <a:avLst/>
          </a:prstGeom>
          <a:solidFill>
            <a:srgbClr val="FF000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Deficitário</a:t>
            </a:r>
            <a:endParaRPr/>
          </a:p>
        </p:txBody>
      </p:sp>
      <p:cxnSp>
        <p:nvCxnSpPr>
          <p:cNvPr id="292" name="Google Shape;292;p22"/>
          <p:cNvCxnSpPr/>
          <p:nvPr/>
        </p:nvCxnSpPr>
        <p:spPr>
          <a:xfrm>
            <a:off x="2167154" y="3263318"/>
            <a:ext cx="2298584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93" name="Google Shape;293;p22"/>
          <p:cNvCxnSpPr/>
          <p:nvPr/>
        </p:nvCxnSpPr>
        <p:spPr>
          <a:xfrm>
            <a:off x="6638486" y="3177484"/>
            <a:ext cx="2030136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294" name="Google Shape;294;p22"/>
          <p:cNvSpPr/>
          <p:nvPr/>
        </p:nvSpPr>
        <p:spPr>
          <a:xfrm>
            <a:off x="2239161" y="2843869"/>
            <a:ext cx="1958129" cy="234892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100 Mil</a:t>
            </a:r>
            <a:endParaRPr/>
          </a:p>
        </p:txBody>
      </p:sp>
      <p:sp>
        <p:nvSpPr>
          <p:cNvPr id="295" name="Google Shape;295;p22"/>
          <p:cNvSpPr/>
          <p:nvPr/>
        </p:nvSpPr>
        <p:spPr>
          <a:xfrm>
            <a:off x="6572076" y="2762229"/>
            <a:ext cx="1958129" cy="234892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10 Mil</a:t>
            </a:r>
            <a:endParaRPr/>
          </a:p>
        </p:txBody>
      </p:sp>
      <p:sp>
        <p:nvSpPr>
          <p:cNvPr id="296" name="Google Shape;296;p22"/>
          <p:cNvSpPr/>
          <p:nvPr/>
        </p:nvSpPr>
        <p:spPr>
          <a:xfrm>
            <a:off x="576197" y="1375625"/>
            <a:ext cx="2684477" cy="914396"/>
          </a:xfrm>
          <a:prstGeom prst="rect">
            <a:avLst/>
          </a:prstGeom>
          <a:solidFill>
            <a:schemeClr val="accent2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CDI=Certificado de Depósito Interbancário</a:t>
            </a:r>
            <a:endParaRPr/>
          </a:p>
        </p:txBody>
      </p:sp>
      <p:pic>
        <p:nvPicPr>
          <p:cNvPr id="298" name="Google Shape;298;p22" descr="Portal Goiás - Procon orienta horário de funcionamento dos banco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946857" y="440047"/>
            <a:ext cx="1661020" cy="178334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9" name="Google Shape;299;p22"/>
          <p:cNvCxnSpPr/>
          <p:nvPr/>
        </p:nvCxnSpPr>
        <p:spPr>
          <a:xfrm rot="10800000" flipH="1">
            <a:off x="5813571" y="1100050"/>
            <a:ext cx="3039958" cy="1087039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300" name="Google Shape;300;p22"/>
          <p:cNvSpPr/>
          <p:nvPr/>
        </p:nvSpPr>
        <p:spPr>
          <a:xfrm rot="20311539">
            <a:off x="6131913" y="1352762"/>
            <a:ext cx="1958129" cy="234892"/>
          </a:xfrm>
          <a:prstGeom prst="rect">
            <a:avLst/>
          </a:prstGeom>
          <a:solidFill>
            <a:schemeClr val="accent4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90 Mil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6221743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22"/>
          <p:cNvSpPr txBox="1">
            <a:spLocks noGrp="1"/>
          </p:cNvSpPr>
          <p:nvPr>
            <p:ph type="title"/>
          </p:nvPr>
        </p:nvSpPr>
        <p:spPr>
          <a:xfrm>
            <a:off x="578141" y="247374"/>
            <a:ext cx="7710182" cy="635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pt-BR"/>
              <a:t>Selic, CDI, Inflação, o que é isso???</a:t>
            </a:r>
            <a:endParaRPr/>
          </a:p>
        </p:txBody>
      </p:sp>
      <p:sp>
        <p:nvSpPr>
          <p:cNvPr id="287" name="Google Shape;287;p22"/>
          <p:cNvSpPr/>
          <p:nvPr/>
        </p:nvSpPr>
        <p:spPr>
          <a:xfrm>
            <a:off x="850083" y="2680589"/>
            <a:ext cx="1031846" cy="1002178"/>
          </a:xfrm>
          <a:prstGeom prst="smileyFace">
            <a:avLst>
              <a:gd name="adj" fmla="val 4653"/>
            </a:avLst>
          </a:prstGeom>
          <a:solidFill>
            <a:schemeClr val="accent6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Google Shape;288;p22"/>
          <p:cNvSpPr/>
          <p:nvPr/>
        </p:nvSpPr>
        <p:spPr>
          <a:xfrm>
            <a:off x="578141" y="3858937"/>
            <a:ext cx="1661020" cy="234891"/>
          </a:xfrm>
          <a:prstGeom prst="rect">
            <a:avLst/>
          </a:prstGeom>
          <a:solidFill>
            <a:schemeClr val="accent6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Superavitário</a:t>
            </a:r>
            <a:endParaRPr/>
          </a:p>
        </p:txBody>
      </p:sp>
      <p:pic>
        <p:nvPicPr>
          <p:cNvPr id="289" name="Google Shape;289;p22" descr="Portal Goiás - Procon orienta horário de funcionamento dos banco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94404" y="2187089"/>
            <a:ext cx="1661020" cy="1783343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22"/>
          <p:cNvSpPr/>
          <p:nvPr/>
        </p:nvSpPr>
        <p:spPr>
          <a:xfrm>
            <a:off x="8946857" y="2676395"/>
            <a:ext cx="1031846" cy="1002178"/>
          </a:xfrm>
          <a:prstGeom prst="smileyFace">
            <a:avLst>
              <a:gd name="adj" fmla="val 4653"/>
            </a:avLst>
          </a:prstGeom>
          <a:solidFill>
            <a:srgbClr val="FF0000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1" name="Google Shape;291;p22"/>
          <p:cNvSpPr/>
          <p:nvPr/>
        </p:nvSpPr>
        <p:spPr>
          <a:xfrm>
            <a:off x="8769290" y="3858937"/>
            <a:ext cx="1661020" cy="234891"/>
          </a:xfrm>
          <a:prstGeom prst="rect">
            <a:avLst/>
          </a:prstGeom>
          <a:solidFill>
            <a:srgbClr val="FF000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Deficitário</a:t>
            </a:r>
            <a:endParaRPr/>
          </a:p>
        </p:txBody>
      </p:sp>
      <p:cxnSp>
        <p:nvCxnSpPr>
          <p:cNvPr id="292" name="Google Shape;292;p22"/>
          <p:cNvCxnSpPr/>
          <p:nvPr/>
        </p:nvCxnSpPr>
        <p:spPr>
          <a:xfrm>
            <a:off x="2167154" y="3263318"/>
            <a:ext cx="2298584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93" name="Google Shape;293;p22"/>
          <p:cNvCxnSpPr/>
          <p:nvPr/>
        </p:nvCxnSpPr>
        <p:spPr>
          <a:xfrm>
            <a:off x="6638486" y="3177484"/>
            <a:ext cx="2030136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294" name="Google Shape;294;p22"/>
          <p:cNvSpPr/>
          <p:nvPr/>
        </p:nvSpPr>
        <p:spPr>
          <a:xfrm>
            <a:off x="2239161" y="2843869"/>
            <a:ext cx="1958129" cy="234892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100 Mil</a:t>
            </a:r>
            <a:endParaRPr/>
          </a:p>
        </p:txBody>
      </p:sp>
      <p:sp>
        <p:nvSpPr>
          <p:cNvPr id="295" name="Google Shape;295;p22"/>
          <p:cNvSpPr/>
          <p:nvPr/>
        </p:nvSpPr>
        <p:spPr>
          <a:xfrm>
            <a:off x="6572076" y="2762229"/>
            <a:ext cx="1958129" cy="234892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10 Mil</a:t>
            </a:r>
            <a:endParaRPr/>
          </a:p>
        </p:txBody>
      </p:sp>
      <p:sp>
        <p:nvSpPr>
          <p:cNvPr id="296" name="Google Shape;296;p22"/>
          <p:cNvSpPr/>
          <p:nvPr/>
        </p:nvSpPr>
        <p:spPr>
          <a:xfrm>
            <a:off x="576197" y="1375625"/>
            <a:ext cx="2684477" cy="914396"/>
          </a:xfrm>
          <a:prstGeom prst="rect">
            <a:avLst/>
          </a:prstGeom>
          <a:solidFill>
            <a:schemeClr val="accent2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CDI=Certificado de Depósito Interbancário</a:t>
            </a:r>
            <a:endParaRPr dirty="0"/>
          </a:p>
        </p:txBody>
      </p:sp>
      <p:cxnSp>
        <p:nvCxnSpPr>
          <p:cNvPr id="297" name="Google Shape;297;p22"/>
          <p:cNvCxnSpPr/>
          <p:nvPr/>
        </p:nvCxnSpPr>
        <p:spPr>
          <a:xfrm rot="10800000" flipH="1">
            <a:off x="458598" y="4320486"/>
            <a:ext cx="11274803" cy="67112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98" name="Google Shape;298;p22" descr="Portal Goiás - Procon orienta horário de funcionamento dos banco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946857" y="440047"/>
            <a:ext cx="1661020" cy="178334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9" name="Google Shape;299;p22"/>
          <p:cNvCxnSpPr/>
          <p:nvPr/>
        </p:nvCxnSpPr>
        <p:spPr>
          <a:xfrm rot="10800000" flipH="1">
            <a:off x="5813571" y="1100050"/>
            <a:ext cx="3039958" cy="1087039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300" name="Google Shape;300;p22"/>
          <p:cNvSpPr/>
          <p:nvPr/>
        </p:nvSpPr>
        <p:spPr>
          <a:xfrm rot="20311539">
            <a:off x="6131913" y="1352762"/>
            <a:ext cx="1958129" cy="234892"/>
          </a:xfrm>
          <a:prstGeom prst="rect">
            <a:avLst/>
          </a:prstGeom>
          <a:solidFill>
            <a:schemeClr val="accent4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90 Mil</a:t>
            </a:r>
            <a:endParaRPr/>
          </a:p>
        </p:txBody>
      </p:sp>
      <p:sp>
        <p:nvSpPr>
          <p:cNvPr id="301" name="Google Shape;301;p22"/>
          <p:cNvSpPr/>
          <p:nvPr/>
        </p:nvSpPr>
        <p:spPr>
          <a:xfrm>
            <a:off x="6720630" y="6199523"/>
            <a:ext cx="1661020" cy="234891"/>
          </a:xfrm>
          <a:prstGeom prst="rect">
            <a:avLst/>
          </a:prstGeom>
          <a:solidFill>
            <a:srgbClr val="FF000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-100MM</a:t>
            </a:r>
            <a:endParaRPr/>
          </a:p>
        </p:txBody>
      </p:sp>
      <p:pic>
        <p:nvPicPr>
          <p:cNvPr id="302" name="Google Shape;302;p22" descr="Portal Goiás - Procon orienta horário de funcionamento dos banco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81098" y="4509089"/>
            <a:ext cx="1468074" cy="157618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22" descr="Portal Goiás - Procon orienta horário de funcionamento dos banco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29216" y="4477145"/>
            <a:ext cx="1468074" cy="1576188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22"/>
          <p:cNvSpPr/>
          <p:nvPr/>
        </p:nvSpPr>
        <p:spPr>
          <a:xfrm>
            <a:off x="4433232" y="4891092"/>
            <a:ext cx="2138844" cy="553673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6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100MM</a:t>
            </a:r>
            <a:endParaRPr/>
          </a:p>
        </p:txBody>
      </p:sp>
      <p:sp>
        <p:nvSpPr>
          <p:cNvPr id="305" name="Google Shape;305;p22"/>
          <p:cNvSpPr/>
          <p:nvPr/>
        </p:nvSpPr>
        <p:spPr>
          <a:xfrm>
            <a:off x="4433231" y="5612234"/>
            <a:ext cx="2138843" cy="553673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100MM + CDI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5211117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23"/>
          <p:cNvSpPr txBox="1">
            <a:spLocks noGrp="1"/>
          </p:cNvSpPr>
          <p:nvPr>
            <p:ph type="title"/>
          </p:nvPr>
        </p:nvSpPr>
        <p:spPr>
          <a:xfrm>
            <a:off x="838199" y="365126"/>
            <a:ext cx="10582835" cy="719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pt-BR"/>
              <a:t>Taxa Selic</a:t>
            </a:r>
            <a:endParaRPr/>
          </a:p>
        </p:txBody>
      </p:sp>
      <p:sp>
        <p:nvSpPr>
          <p:cNvPr id="311" name="Google Shape;311;p23"/>
          <p:cNvSpPr/>
          <p:nvPr/>
        </p:nvSpPr>
        <p:spPr>
          <a:xfrm>
            <a:off x="838199" y="1380565"/>
            <a:ext cx="2900083" cy="573741"/>
          </a:xfrm>
          <a:prstGeom prst="rect">
            <a:avLst/>
          </a:prstGeom>
          <a:solidFill>
            <a:srgbClr val="FF000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Taxa Selic = Taxa Base de Juros</a:t>
            </a:r>
            <a:endParaRPr dirty="0"/>
          </a:p>
        </p:txBody>
      </p:sp>
      <p:sp>
        <p:nvSpPr>
          <p:cNvPr id="312" name="Google Shape;312;p23"/>
          <p:cNvSpPr/>
          <p:nvPr/>
        </p:nvSpPr>
        <p:spPr>
          <a:xfrm>
            <a:off x="838199" y="5691025"/>
            <a:ext cx="4370664" cy="620785"/>
          </a:xfrm>
          <a:prstGeom prst="rect">
            <a:avLst/>
          </a:prstGeom>
          <a:solidFill>
            <a:srgbClr val="FF000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Base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23"/>
          <p:cNvSpPr txBox="1">
            <a:spLocks noGrp="1"/>
          </p:cNvSpPr>
          <p:nvPr>
            <p:ph type="title"/>
          </p:nvPr>
        </p:nvSpPr>
        <p:spPr>
          <a:xfrm>
            <a:off x="838199" y="365126"/>
            <a:ext cx="10582835" cy="719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pt-BR"/>
              <a:t>Taxa Selic</a:t>
            </a:r>
            <a:endParaRPr/>
          </a:p>
        </p:txBody>
      </p:sp>
      <p:sp>
        <p:nvSpPr>
          <p:cNvPr id="311" name="Google Shape;311;p23"/>
          <p:cNvSpPr/>
          <p:nvPr/>
        </p:nvSpPr>
        <p:spPr>
          <a:xfrm>
            <a:off x="838199" y="1380565"/>
            <a:ext cx="2900083" cy="573741"/>
          </a:xfrm>
          <a:prstGeom prst="rect">
            <a:avLst/>
          </a:prstGeom>
          <a:solidFill>
            <a:srgbClr val="FF000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Taxa Selic = Taxa Base de Juros</a:t>
            </a:r>
            <a:endParaRPr dirty="0"/>
          </a:p>
        </p:txBody>
      </p:sp>
      <p:sp>
        <p:nvSpPr>
          <p:cNvPr id="312" name="Google Shape;312;p23"/>
          <p:cNvSpPr/>
          <p:nvPr/>
        </p:nvSpPr>
        <p:spPr>
          <a:xfrm>
            <a:off x="838199" y="5691025"/>
            <a:ext cx="4370664" cy="620785"/>
          </a:xfrm>
          <a:prstGeom prst="rect">
            <a:avLst/>
          </a:prstGeom>
          <a:solidFill>
            <a:srgbClr val="FF000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Base</a:t>
            </a:r>
            <a:endParaRPr/>
          </a:p>
        </p:txBody>
      </p:sp>
      <p:sp>
        <p:nvSpPr>
          <p:cNvPr id="313" name="Google Shape;313;p23"/>
          <p:cNvSpPr/>
          <p:nvPr/>
        </p:nvSpPr>
        <p:spPr>
          <a:xfrm>
            <a:off x="838199" y="4093828"/>
            <a:ext cx="4370664" cy="1597197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Outras Taxas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3784053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23"/>
          <p:cNvSpPr txBox="1">
            <a:spLocks noGrp="1"/>
          </p:cNvSpPr>
          <p:nvPr>
            <p:ph type="title"/>
          </p:nvPr>
        </p:nvSpPr>
        <p:spPr>
          <a:xfrm>
            <a:off x="838199" y="365126"/>
            <a:ext cx="10582835" cy="719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pt-BR"/>
              <a:t>Taxa Selic</a:t>
            </a:r>
            <a:endParaRPr/>
          </a:p>
        </p:txBody>
      </p:sp>
      <p:sp>
        <p:nvSpPr>
          <p:cNvPr id="311" name="Google Shape;311;p23"/>
          <p:cNvSpPr/>
          <p:nvPr/>
        </p:nvSpPr>
        <p:spPr>
          <a:xfrm>
            <a:off x="838199" y="1380565"/>
            <a:ext cx="2900083" cy="573741"/>
          </a:xfrm>
          <a:prstGeom prst="rect">
            <a:avLst/>
          </a:prstGeom>
          <a:solidFill>
            <a:srgbClr val="FF000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Taxa Selic = Taxa Base de Juros</a:t>
            </a:r>
            <a:endParaRPr dirty="0"/>
          </a:p>
        </p:txBody>
      </p:sp>
      <p:sp>
        <p:nvSpPr>
          <p:cNvPr id="312" name="Google Shape;312;p23"/>
          <p:cNvSpPr/>
          <p:nvPr/>
        </p:nvSpPr>
        <p:spPr>
          <a:xfrm>
            <a:off x="838199" y="5691025"/>
            <a:ext cx="4370664" cy="620785"/>
          </a:xfrm>
          <a:prstGeom prst="rect">
            <a:avLst/>
          </a:prstGeom>
          <a:solidFill>
            <a:srgbClr val="FF000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Base</a:t>
            </a:r>
            <a:endParaRPr/>
          </a:p>
        </p:txBody>
      </p:sp>
      <p:sp>
        <p:nvSpPr>
          <p:cNvPr id="313" name="Google Shape;313;p23"/>
          <p:cNvSpPr/>
          <p:nvPr/>
        </p:nvSpPr>
        <p:spPr>
          <a:xfrm>
            <a:off x="838199" y="4093828"/>
            <a:ext cx="4370664" cy="1597197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Outras Taxas</a:t>
            </a:r>
            <a:endParaRPr/>
          </a:p>
        </p:txBody>
      </p:sp>
      <p:sp>
        <p:nvSpPr>
          <p:cNvPr id="314" name="Google Shape;314;p23"/>
          <p:cNvSpPr/>
          <p:nvPr/>
        </p:nvSpPr>
        <p:spPr>
          <a:xfrm>
            <a:off x="838199" y="2550253"/>
            <a:ext cx="4370664" cy="154357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Taxa Paga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9229435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23"/>
          <p:cNvSpPr txBox="1">
            <a:spLocks noGrp="1"/>
          </p:cNvSpPr>
          <p:nvPr>
            <p:ph type="title"/>
          </p:nvPr>
        </p:nvSpPr>
        <p:spPr>
          <a:xfrm>
            <a:off x="838199" y="365126"/>
            <a:ext cx="10582835" cy="719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pt-BR"/>
              <a:t>Taxa Selic</a:t>
            </a:r>
            <a:endParaRPr/>
          </a:p>
        </p:txBody>
      </p:sp>
      <p:sp>
        <p:nvSpPr>
          <p:cNvPr id="311" name="Google Shape;311;p23"/>
          <p:cNvSpPr/>
          <p:nvPr/>
        </p:nvSpPr>
        <p:spPr>
          <a:xfrm>
            <a:off x="838199" y="1380565"/>
            <a:ext cx="2900083" cy="573741"/>
          </a:xfrm>
          <a:prstGeom prst="rect">
            <a:avLst/>
          </a:prstGeom>
          <a:solidFill>
            <a:srgbClr val="FF000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Taxa Selic = Taxa Base de Juros</a:t>
            </a:r>
            <a:endParaRPr dirty="0"/>
          </a:p>
        </p:txBody>
      </p:sp>
      <p:sp>
        <p:nvSpPr>
          <p:cNvPr id="312" name="Google Shape;312;p23"/>
          <p:cNvSpPr/>
          <p:nvPr/>
        </p:nvSpPr>
        <p:spPr>
          <a:xfrm>
            <a:off x="838199" y="5691025"/>
            <a:ext cx="4370664" cy="620785"/>
          </a:xfrm>
          <a:prstGeom prst="rect">
            <a:avLst/>
          </a:prstGeom>
          <a:solidFill>
            <a:srgbClr val="FF000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Base</a:t>
            </a:r>
            <a:endParaRPr/>
          </a:p>
        </p:txBody>
      </p:sp>
      <p:sp>
        <p:nvSpPr>
          <p:cNvPr id="313" name="Google Shape;313;p23"/>
          <p:cNvSpPr/>
          <p:nvPr/>
        </p:nvSpPr>
        <p:spPr>
          <a:xfrm>
            <a:off x="838199" y="4093828"/>
            <a:ext cx="4370664" cy="1597197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Outras Taxas</a:t>
            </a:r>
            <a:endParaRPr/>
          </a:p>
        </p:txBody>
      </p:sp>
      <p:sp>
        <p:nvSpPr>
          <p:cNvPr id="314" name="Google Shape;314;p23"/>
          <p:cNvSpPr/>
          <p:nvPr/>
        </p:nvSpPr>
        <p:spPr>
          <a:xfrm>
            <a:off x="838199" y="2550253"/>
            <a:ext cx="4370664" cy="154357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Taxa Paga</a:t>
            </a:r>
            <a:endParaRPr/>
          </a:p>
        </p:txBody>
      </p:sp>
      <p:sp>
        <p:nvSpPr>
          <p:cNvPr id="315" name="Google Shape;315;p23"/>
          <p:cNvSpPr/>
          <p:nvPr/>
        </p:nvSpPr>
        <p:spPr>
          <a:xfrm>
            <a:off x="5475275" y="957620"/>
            <a:ext cx="4370663" cy="1837189"/>
          </a:xfrm>
          <a:prstGeom prst="rect">
            <a:avLst/>
          </a:prstGeom>
          <a:solidFill>
            <a:schemeClr val="accent2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COPOM (Comitê de Política Monetária)</a:t>
            </a:r>
            <a:endParaRPr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Os diretores e o presidente do banco central se reúnem a cada 45 dias, 8 vezes ao ano para definir a taxa </a:t>
            </a:r>
            <a:r>
              <a:rPr lang="pt-BR" sz="1800" b="1" u="sng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Selic Meta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725385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23"/>
          <p:cNvSpPr txBox="1">
            <a:spLocks noGrp="1"/>
          </p:cNvSpPr>
          <p:nvPr>
            <p:ph type="title"/>
          </p:nvPr>
        </p:nvSpPr>
        <p:spPr>
          <a:xfrm>
            <a:off x="838199" y="365126"/>
            <a:ext cx="10582835" cy="719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pt-BR"/>
              <a:t>Taxa Selic</a:t>
            </a:r>
            <a:endParaRPr/>
          </a:p>
        </p:txBody>
      </p:sp>
      <p:sp>
        <p:nvSpPr>
          <p:cNvPr id="311" name="Google Shape;311;p23"/>
          <p:cNvSpPr/>
          <p:nvPr/>
        </p:nvSpPr>
        <p:spPr>
          <a:xfrm>
            <a:off x="838199" y="1380565"/>
            <a:ext cx="2900083" cy="573741"/>
          </a:xfrm>
          <a:prstGeom prst="rect">
            <a:avLst/>
          </a:prstGeom>
          <a:solidFill>
            <a:srgbClr val="FF000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Taxa Selic = Taxa Base de Juros</a:t>
            </a:r>
            <a:endParaRPr dirty="0"/>
          </a:p>
        </p:txBody>
      </p:sp>
      <p:sp>
        <p:nvSpPr>
          <p:cNvPr id="312" name="Google Shape;312;p23"/>
          <p:cNvSpPr/>
          <p:nvPr/>
        </p:nvSpPr>
        <p:spPr>
          <a:xfrm>
            <a:off x="838199" y="5691025"/>
            <a:ext cx="4370664" cy="620785"/>
          </a:xfrm>
          <a:prstGeom prst="rect">
            <a:avLst/>
          </a:prstGeom>
          <a:solidFill>
            <a:srgbClr val="FF000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Base</a:t>
            </a:r>
            <a:endParaRPr/>
          </a:p>
        </p:txBody>
      </p:sp>
      <p:sp>
        <p:nvSpPr>
          <p:cNvPr id="313" name="Google Shape;313;p23"/>
          <p:cNvSpPr/>
          <p:nvPr/>
        </p:nvSpPr>
        <p:spPr>
          <a:xfrm>
            <a:off x="838199" y="4093828"/>
            <a:ext cx="4370664" cy="1597197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Outras Taxas</a:t>
            </a:r>
            <a:endParaRPr/>
          </a:p>
        </p:txBody>
      </p:sp>
      <p:sp>
        <p:nvSpPr>
          <p:cNvPr id="314" name="Google Shape;314;p23"/>
          <p:cNvSpPr/>
          <p:nvPr/>
        </p:nvSpPr>
        <p:spPr>
          <a:xfrm>
            <a:off x="838199" y="2550253"/>
            <a:ext cx="4370664" cy="154357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Taxa Paga</a:t>
            </a:r>
            <a:endParaRPr dirty="0"/>
          </a:p>
        </p:txBody>
      </p:sp>
      <p:sp>
        <p:nvSpPr>
          <p:cNvPr id="316" name="Google Shape;316;p23"/>
          <p:cNvSpPr/>
          <p:nvPr/>
        </p:nvSpPr>
        <p:spPr>
          <a:xfrm>
            <a:off x="5475274" y="3236301"/>
            <a:ext cx="4370663" cy="1837189"/>
          </a:xfrm>
          <a:prstGeom prst="rect">
            <a:avLst/>
          </a:prstGeom>
          <a:solidFill>
            <a:schemeClr val="accent2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Taxa Selic Over é a taxa realmente praticada nas transações bancárias</a:t>
            </a:r>
            <a:endParaRPr sz="1800" b="1" u="sng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315;p23">
            <a:extLst>
              <a:ext uri="{FF2B5EF4-FFF2-40B4-BE49-F238E27FC236}">
                <a16:creationId xmlns:a16="http://schemas.microsoft.com/office/drawing/2014/main" id="{B7E6D581-A674-A4DC-A3D5-843E538A3FF6}"/>
              </a:ext>
            </a:extLst>
          </p:cNvPr>
          <p:cNvSpPr/>
          <p:nvPr/>
        </p:nvSpPr>
        <p:spPr>
          <a:xfrm>
            <a:off x="5475275" y="957620"/>
            <a:ext cx="4370663" cy="1837189"/>
          </a:xfrm>
          <a:prstGeom prst="rect">
            <a:avLst/>
          </a:prstGeom>
          <a:solidFill>
            <a:schemeClr val="accent2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COPOM (Comitê de Política Monetária)</a:t>
            </a:r>
            <a:endParaRPr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Os diretores e o presidente do banco central se reúnem a cada 45 dias, 8 vezes ao ano para definir a taxa </a:t>
            </a:r>
            <a:r>
              <a:rPr lang="pt-BR" sz="1800" b="1" u="sng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Selic Meta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564992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4"/>
          <p:cNvSpPr txBox="1"/>
          <p:nvPr/>
        </p:nvSpPr>
        <p:spPr>
          <a:xfrm>
            <a:off x="1143000" y="1181101"/>
            <a:ext cx="5202381" cy="1998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SISTEMA FINANCEIRO NACIONAL É UM CONJUNTO DE ÓRGÃOS, FINANCEIROS OU NÃO, RESPONSÁVEL POR FISCALIZAR A ECONOMIA BRASILEIRA.</a:t>
            </a:r>
            <a:endParaRPr sz="1800" dirty="0"/>
          </a:p>
        </p:txBody>
      </p:sp>
      <p:pic>
        <p:nvPicPr>
          <p:cNvPr id="136" name="Google Shape;136;p4" descr="Sistema Financeiro Nacional BB: Resumo da estrutura do SFN"/>
          <p:cNvPicPr preferRelativeResize="0"/>
          <p:nvPr/>
        </p:nvPicPr>
        <p:blipFill rotWithShape="1">
          <a:blip r:embed="rId3">
            <a:alphaModFix/>
          </a:blip>
          <a:srcRect r="1" b="11844"/>
          <a:stretch/>
        </p:blipFill>
        <p:spPr>
          <a:xfrm>
            <a:off x="3093268" y="10"/>
            <a:ext cx="9098732" cy="6857990"/>
          </a:xfrm>
          <a:custGeom>
            <a:avLst/>
            <a:gdLst/>
            <a:ahLst/>
            <a:cxnLst/>
            <a:rect l="l" t="t" r="r" b="b"/>
            <a:pathLst>
              <a:path w="9098732" h="6858000" extrusionOk="0">
                <a:moveTo>
                  <a:pt x="6010592" y="0"/>
                </a:moveTo>
                <a:lnTo>
                  <a:pt x="8235629" y="4"/>
                </a:lnTo>
                <a:cubicBezTo>
                  <a:pt x="8235629" y="3"/>
                  <a:pt x="8235630" y="3"/>
                  <a:pt x="8235630" y="2"/>
                </a:cubicBezTo>
                <a:lnTo>
                  <a:pt x="9098732" y="0"/>
                </a:lnTo>
                <a:lnTo>
                  <a:pt x="9098732" y="6858000"/>
                </a:lnTo>
                <a:lnTo>
                  <a:pt x="0" y="6858000"/>
                </a:lnTo>
                <a:lnTo>
                  <a:pt x="6010589" y="4"/>
                </a:lnTo>
                <a:cubicBezTo>
                  <a:pt x="6010589" y="3"/>
                  <a:pt x="6010590" y="3"/>
                  <a:pt x="6010590" y="2"/>
                </a:cubicBez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BE6B1713-1595-636E-E3FC-C45263C446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597" y="327764"/>
            <a:ext cx="5484742" cy="616106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33CE288-0401-6301-055A-01198B61FEB6}"/>
              </a:ext>
            </a:extLst>
          </p:cNvPr>
          <p:cNvSpPr txBox="1"/>
          <p:nvPr/>
        </p:nvSpPr>
        <p:spPr>
          <a:xfrm>
            <a:off x="7482509" y="872987"/>
            <a:ext cx="2743200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https://neofeed.com.br/economia/copom-ve-copo-meio-vazio-e-nao-da-sinais-que-vai-baixar-os-juros/</a:t>
            </a:r>
          </a:p>
        </p:txBody>
      </p:sp>
    </p:spTree>
    <p:extLst>
      <p:ext uri="{BB962C8B-B14F-4D97-AF65-F5344CB8AC3E}">
        <p14:creationId xmlns:p14="http://schemas.microsoft.com/office/powerpoint/2010/main" val="268584227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25"/>
          <p:cNvSpPr/>
          <p:nvPr/>
        </p:nvSpPr>
        <p:spPr>
          <a:xfrm>
            <a:off x="902450" y="463373"/>
            <a:ext cx="3985404" cy="767751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CMN</a:t>
            </a:r>
            <a:endParaRPr dirty="0"/>
          </a:p>
        </p:txBody>
      </p:sp>
      <p:cxnSp>
        <p:nvCxnSpPr>
          <p:cNvPr id="359" name="Google Shape;359;p25"/>
          <p:cNvCxnSpPr>
            <a:stCxn id="358" idx="2"/>
          </p:cNvCxnSpPr>
          <p:nvPr/>
        </p:nvCxnSpPr>
        <p:spPr>
          <a:xfrm flipH="1">
            <a:off x="2894252" y="1231124"/>
            <a:ext cx="900" cy="5556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360" name="Google Shape;360;p25"/>
          <p:cNvSpPr/>
          <p:nvPr/>
        </p:nvSpPr>
        <p:spPr>
          <a:xfrm>
            <a:off x="902450" y="1786855"/>
            <a:ext cx="3985404" cy="767751"/>
          </a:xfrm>
          <a:prstGeom prst="rect">
            <a:avLst/>
          </a:prstGeom>
          <a:solidFill>
            <a:schemeClr val="accent2"/>
          </a:solidFill>
          <a:ln w="12700" cap="flat" cmpd="sng">
            <a:solidFill>
              <a:srgbClr val="AC5B2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BACEN</a:t>
            </a:r>
            <a:endParaRPr dirty="0"/>
          </a:p>
        </p:txBody>
      </p:sp>
      <p:cxnSp>
        <p:nvCxnSpPr>
          <p:cNvPr id="361" name="Google Shape;361;p25"/>
          <p:cNvCxnSpPr>
            <a:stCxn id="360" idx="2"/>
          </p:cNvCxnSpPr>
          <p:nvPr/>
        </p:nvCxnSpPr>
        <p:spPr>
          <a:xfrm rot="5400000">
            <a:off x="1252652" y="2635906"/>
            <a:ext cx="1723800" cy="15612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362" name="Google Shape;362;p25"/>
          <p:cNvCxnSpPr>
            <a:stCxn id="360" idx="2"/>
          </p:cNvCxnSpPr>
          <p:nvPr/>
        </p:nvCxnSpPr>
        <p:spPr>
          <a:xfrm rot="-5400000" flipH="1">
            <a:off x="2745902" y="2703856"/>
            <a:ext cx="1723800" cy="14253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363" name="Google Shape;363;p25"/>
          <p:cNvSpPr/>
          <p:nvPr/>
        </p:nvSpPr>
        <p:spPr>
          <a:xfrm>
            <a:off x="297809" y="4278385"/>
            <a:ext cx="2072081" cy="1669409"/>
          </a:xfrm>
          <a:prstGeom prst="rect">
            <a:avLst/>
          </a:prstGeom>
          <a:solidFill>
            <a:srgbClr val="92D05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Expansionista</a:t>
            </a:r>
            <a:endParaRPr dirty="0"/>
          </a:p>
        </p:txBody>
      </p:sp>
      <p:sp>
        <p:nvSpPr>
          <p:cNvPr id="364" name="Google Shape;364;p25"/>
          <p:cNvSpPr/>
          <p:nvPr/>
        </p:nvSpPr>
        <p:spPr>
          <a:xfrm>
            <a:off x="3405931" y="4278384"/>
            <a:ext cx="2072081" cy="1669409"/>
          </a:xfrm>
          <a:prstGeom prst="rect">
            <a:avLst/>
          </a:prstGeom>
          <a:solidFill>
            <a:srgbClr val="FF000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Contracionista</a:t>
            </a:r>
            <a:endParaRPr dirty="0"/>
          </a:p>
        </p:txBody>
      </p:sp>
      <p:pic>
        <p:nvPicPr>
          <p:cNvPr id="365" name="Google Shape;365;p25" descr="Política monetária: O que é e como isso afeta sua vida - Central do  Investidor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19254" y="1567304"/>
            <a:ext cx="6502400" cy="237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2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1" name="Google Shape;371;p26"/>
          <p:cNvSpPr/>
          <p:nvPr/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186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2" name="Google Shape;372;p26"/>
          <p:cNvSpPr/>
          <p:nvPr/>
        </p:nvSpPr>
        <p:spPr>
          <a:xfrm rot="-54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rgbClr val="4472C4">
                  <a:alpha val="49803"/>
                </a:srgbClr>
              </a:gs>
              <a:gs pos="100000">
                <a:srgbClr val="1F3864">
                  <a:alpha val="0"/>
                </a:srgbClr>
              </a:gs>
            </a:gsLst>
            <a:lin ang="11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3" name="Google Shape;373;p26"/>
          <p:cNvSpPr/>
          <p:nvPr/>
        </p:nvSpPr>
        <p:spPr>
          <a:xfrm rot="-54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8823"/>
                </a:srgbClr>
              </a:gs>
              <a:gs pos="69000">
                <a:srgbClr val="4472C4">
                  <a:alpha val="0"/>
                </a:srgbClr>
              </a:gs>
              <a:gs pos="100000">
                <a:srgbClr val="4472C4">
                  <a:alpha val="0"/>
                </a:srgbClr>
              </a:gs>
            </a:gsLst>
            <a:lin ang="13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4" name="Google Shape;374;p26"/>
          <p:cNvSpPr/>
          <p:nvPr/>
        </p:nvSpPr>
        <p:spPr>
          <a:xfrm rot="6097846">
            <a:off x="-747355" y="1201312"/>
            <a:ext cx="4808302" cy="4088666"/>
          </a:xfrm>
          <a:custGeom>
            <a:avLst/>
            <a:gdLst/>
            <a:ahLst/>
            <a:cxnLst/>
            <a:rect l="l" t="t" r="r" b="b"/>
            <a:pathLst>
              <a:path w="4808302" h="4088666" extrusionOk="0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0">
                <a:srgbClr val="8DA9DB">
                  <a:alpha val="0"/>
                </a:srgbClr>
              </a:gs>
              <a:gs pos="39000">
                <a:srgbClr val="8DA9DB">
                  <a:alpha val="0"/>
                </a:srgbClr>
              </a:gs>
              <a:gs pos="100000">
                <a:srgbClr val="2F5496">
                  <a:alpha val="25882"/>
                </a:srgbClr>
              </a:gs>
            </a:gsLst>
            <a:lin ang="186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5" name="Google Shape;375;p26"/>
          <p:cNvSpPr txBox="1"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100"/>
              <a:buFont typeface="Calibri"/>
              <a:buNone/>
            </a:pPr>
            <a:r>
              <a:rPr lang="pt-BR" sz="31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Como o BACEN torna o mercado contracionista ou expansionista??</a:t>
            </a:r>
            <a:endParaRPr/>
          </a:p>
        </p:txBody>
      </p:sp>
      <p:pic>
        <p:nvPicPr>
          <p:cNvPr id="376" name="Google Shape;376;p26" descr="Diagrama&#10;&#10;Descrição gerada automa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87446" y="467208"/>
            <a:ext cx="6655712" cy="59235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27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5067650" cy="610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pt-BR"/>
              <a:t>Depósito Compulsório</a:t>
            </a:r>
            <a:endParaRPr/>
          </a:p>
        </p:txBody>
      </p:sp>
      <p:sp>
        <p:nvSpPr>
          <p:cNvPr id="382" name="Google Shape;382;p27"/>
          <p:cNvSpPr/>
          <p:nvPr/>
        </p:nvSpPr>
        <p:spPr>
          <a:xfrm>
            <a:off x="1300294" y="1875245"/>
            <a:ext cx="1031846" cy="1002178"/>
          </a:xfrm>
          <a:prstGeom prst="smileyFace">
            <a:avLst>
              <a:gd name="adj" fmla="val 4653"/>
            </a:avLst>
          </a:prstGeom>
          <a:solidFill>
            <a:schemeClr val="accent6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3" name="Google Shape;383;p27"/>
          <p:cNvSpPr/>
          <p:nvPr/>
        </p:nvSpPr>
        <p:spPr>
          <a:xfrm>
            <a:off x="1028352" y="3053593"/>
            <a:ext cx="1661020" cy="234891"/>
          </a:xfrm>
          <a:prstGeom prst="rect">
            <a:avLst/>
          </a:prstGeom>
          <a:solidFill>
            <a:schemeClr val="accent6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Superavitário</a:t>
            </a:r>
            <a:endParaRPr/>
          </a:p>
        </p:txBody>
      </p:sp>
      <p:sp>
        <p:nvSpPr>
          <p:cNvPr id="390" name="Google Shape;390;p27"/>
          <p:cNvSpPr/>
          <p:nvPr/>
        </p:nvSpPr>
        <p:spPr>
          <a:xfrm>
            <a:off x="2689372" y="2038525"/>
            <a:ext cx="1958129" cy="234892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100 Mil</a:t>
            </a:r>
            <a:endParaRPr dirty="0"/>
          </a:p>
        </p:txBody>
      </p:sp>
      <p:sp>
        <p:nvSpPr>
          <p:cNvPr id="395" name="Google Shape;395;p27"/>
          <p:cNvSpPr/>
          <p:nvPr/>
        </p:nvSpPr>
        <p:spPr>
          <a:xfrm>
            <a:off x="251670" y="1166070"/>
            <a:ext cx="956345" cy="522181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D.C 70%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27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5067650" cy="610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pt-BR"/>
              <a:t>Depósito Compulsório</a:t>
            </a:r>
            <a:endParaRPr/>
          </a:p>
        </p:txBody>
      </p:sp>
      <p:sp>
        <p:nvSpPr>
          <p:cNvPr id="382" name="Google Shape;382;p27"/>
          <p:cNvSpPr/>
          <p:nvPr/>
        </p:nvSpPr>
        <p:spPr>
          <a:xfrm>
            <a:off x="1300294" y="1875245"/>
            <a:ext cx="1031846" cy="1002178"/>
          </a:xfrm>
          <a:prstGeom prst="smileyFace">
            <a:avLst>
              <a:gd name="adj" fmla="val 4653"/>
            </a:avLst>
          </a:prstGeom>
          <a:solidFill>
            <a:schemeClr val="accent6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3" name="Google Shape;383;p27"/>
          <p:cNvSpPr/>
          <p:nvPr/>
        </p:nvSpPr>
        <p:spPr>
          <a:xfrm>
            <a:off x="1028352" y="3053593"/>
            <a:ext cx="1661020" cy="234891"/>
          </a:xfrm>
          <a:prstGeom prst="rect">
            <a:avLst/>
          </a:prstGeom>
          <a:solidFill>
            <a:schemeClr val="accent6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Superavitário</a:t>
            </a:r>
            <a:endParaRPr/>
          </a:p>
        </p:txBody>
      </p:sp>
      <p:pic>
        <p:nvPicPr>
          <p:cNvPr id="384" name="Google Shape;384;p27" descr="Portal Goiás - Procon orienta horário de funcionamento dos banco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38608" y="1570805"/>
            <a:ext cx="1661020" cy="178334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8" name="Google Shape;388;p27"/>
          <p:cNvCxnSpPr/>
          <p:nvPr/>
        </p:nvCxnSpPr>
        <p:spPr>
          <a:xfrm>
            <a:off x="2617365" y="2457974"/>
            <a:ext cx="2298584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390" name="Google Shape;390;p27"/>
          <p:cNvSpPr/>
          <p:nvPr/>
        </p:nvSpPr>
        <p:spPr>
          <a:xfrm>
            <a:off x="2689372" y="2038525"/>
            <a:ext cx="1958129" cy="234892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100 Mil</a:t>
            </a:r>
            <a:endParaRPr/>
          </a:p>
        </p:txBody>
      </p:sp>
      <p:sp>
        <p:nvSpPr>
          <p:cNvPr id="395" name="Google Shape;395;p27"/>
          <p:cNvSpPr/>
          <p:nvPr/>
        </p:nvSpPr>
        <p:spPr>
          <a:xfrm>
            <a:off x="251670" y="1166070"/>
            <a:ext cx="956345" cy="522181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D.C 70%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0427569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27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5067650" cy="610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pt-BR"/>
              <a:t>Depósito Compulsório</a:t>
            </a:r>
            <a:endParaRPr/>
          </a:p>
        </p:txBody>
      </p:sp>
      <p:sp>
        <p:nvSpPr>
          <p:cNvPr id="382" name="Google Shape;382;p27"/>
          <p:cNvSpPr/>
          <p:nvPr/>
        </p:nvSpPr>
        <p:spPr>
          <a:xfrm>
            <a:off x="1300294" y="1875245"/>
            <a:ext cx="1031846" cy="1002178"/>
          </a:xfrm>
          <a:prstGeom prst="smileyFace">
            <a:avLst>
              <a:gd name="adj" fmla="val 4653"/>
            </a:avLst>
          </a:prstGeom>
          <a:solidFill>
            <a:schemeClr val="accent6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3" name="Google Shape;383;p27"/>
          <p:cNvSpPr/>
          <p:nvPr/>
        </p:nvSpPr>
        <p:spPr>
          <a:xfrm>
            <a:off x="1028352" y="3053593"/>
            <a:ext cx="1661020" cy="234891"/>
          </a:xfrm>
          <a:prstGeom prst="rect">
            <a:avLst/>
          </a:prstGeom>
          <a:solidFill>
            <a:schemeClr val="accent6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Superavitário</a:t>
            </a:r>
            <a:endParaRPr/>
          </a:p>
        </p:txBody>
      </p:sp>
      <p:pic>
        <p:nvPicPr>
          <p:cNvPr id="384" name="Google Shape;384;p27" descr="Portal Goiás - Procon orienta horário de funcionamento dos banco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38608" y="1570805"/>
            <a:ext cx="1661020" cy="178334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8" name="Google Shape;388;p27"/>
          <p:cNvCxnSpPr/>
          <p:nvPr/>
        </p:nvCxnSpPr>
        <p:spPr>
          <a:xfrm>
            <a:off x="2617365" y="2457974"/>
            <a:ext cx="2298584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390" name="Google Shape;390;p27"/>
          <p:cNvSpPr/>
          <p:nvPr/>
        </p:nvSpPr>
        <p:spPr>
          <a:xfrm>
            <a:off x="2689372" y="2038525"/>
            <a:ext cx="1958129" cy="234892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100 Mil</a:t>
            </a:r>
            <a:endParaRPr/>
          </a:p>
        </p:txBody>
      </p:sp>
      <p:sp>
        <p:nvSpPr>
          <p:cNvPr id="392" name="Google Shape;392;p27"/>
          <p:cNvSpPr/>
          <p:nvPr/>
        </p:nvSpPr>
        <p:spPr>
          <a:xfrm>
            <a:off x="7022286" y="1453359"/>
            <a:ext cx="1958129" cy="234892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70 Mil</a:t>
            </a:r>
            <a:endParaRPr/>
          </a:p>
        </p:txBody>
      </p:sp>
      <p:pic>
        <p:nvPicPr>
          <p:cNvPr id="393" name="Google Shape;393;p27" descr="BANCO CENTRAL DO BRASIL (BC) - Anuário do Ceará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862656" y="506582"/>
            <a:ext cx="1320916" cy="735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94" name="Google Shape;394;p27"/>
          <p:cNvCxnSpPr/>
          <p:nvPr/>
        </p:nvCxnSpPr>
        <p:spPr>
          <a:xfrm rot="10800000" flipH="1">
            <a:off x="8758106" y="874382"/>
            <a:ext cx="1023457" cy="493024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395" name="Google Shape;395;p27"/>
          <p:cNvSpPr/>
          <p:nvPr/>
        </p:nvSpPr>
        <p:spPr>
          <a:xfrm>
            <a:off x="251670" y="1166070"/>
            <a:ext cx="956345" cy="522181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D.C 70%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2268969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27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5067650" cy="610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pt-BR"/>
              <a:t>Depósito Compulsório</a:t>
            </a:r>
            <a:endParaRPr/>
          </a:p>
        </p:txBody>
      </p:sp>
      <p:sp>
        <p:nvSpPr>
          <p:cNvPr id="382" name="Google Shape;382;p27"/>
          <p:cNvSpPr/>
          <p:nvPr/>
        </p:nvSpPr>
        <p:spPr>
          <a:xfrm>
            <a:off x="1300294" y="1875245"/>
            <a:ext cx="1031846" cy="1002178"/>
          </a:xfrm>
          <a:prstGeom prst="smileyFace">
            <a:avLst>
              <a:gd name="adj" fmla="val 4653"/>
            </a:avLst>
          </a:prstGeom>
          <a:solidFill>
            <a:schemeClr val="accent6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3" name="Google Shape;383;p27"/>
          <p:cNvSpPr/>
          <p:nvPr/>
        </p:nvSpPr>
        <p:spPr>
          <a:xfrm>
            <a:off x="1028352" y="3053593"/>
            <a:ext cx="1661020" cy="234891"/>
          </a:xfrm>
          <a:prstGeom prst="rect">
            <a:avLst/>
          </a:prstGeom>
          <a:solidFill>
            <a:schemeClr val="accent6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Superavitário</a:t>
            </a:r>
            <a:endParaRPr/>
          </a:p>
        </p:txBody>
      </p:sp>
      <p:pic>
        <p:nvPicPr>
          <p:cNvPr id="384" name="Google Shape;384;p27" descr="Portal Goiás - Procon orienta horário de funcionamento dos banco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38608" y="1570805"/>
            <a:ext cx="1661020" cy="1783343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27"/>
          <p:cNvSpPr/>
          <p:nvPr/>
        </p:nvSpPr>
        <p:spPr>
          <a:xfrm>
            <a:off x="9397068" y="1871051"/>
            <a:ext cx="1031846" cy="1002178"/>
          </a:xfrm>
          <a:prstGeom prst="smileyFace">
            <a:avLst>
              <a:gd name="adj" fmla="val 4653"/>
            </a:avLst>
          </a:prstGeom>
          <a:solidFill>
            <a:srgbClr val="FF0000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6" name="Google Shape;386;p27"/>
          <p:cNvSpPr/>
          <p:nvPr/>
        </p:nvSpPr>
        <p:spPr>
          <a:xfrm>
            <a:off x="9219501" y="3053593"/>
            <a:ext cx="1661020" cy="234891"/>
          </a:xfrm>
          <a:prstGeom prst="rect">
            <a:avLst/>
          </a:prstGeom>
          <a:solidFill>
            <a:srgbClr val="FF000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Deficitário</a:t>
            </a:r>
            <a:endParaRPr/>
          </a:p>
        </p:txBody>
      </p:sp>
      <p:cxnSp>
        <p:nvCxnSpPr>
          <p:cNvPr id="388" name="Google Shape;388;p27"/>
          <p:cNvCxnSpPr/>
          <p:nvPr/>
        </p:nvCxnSpPr>
        <p:spPr>
          <a:xfrm>
            <a:off x="2617365" y="2457974"/>
            <a:ext cx="2298584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389" name="Google Shape;389;p27"/>
          <p:cNvCxnSpPr/>
          <p:nvPr/>
        </p:nvCxnSpPr>
        <p:spPr>
          <a:xfrm>
            <a:off x="7088697" y="2372140"/>
            <a:ext cx="2030136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390" name="Google Shape;390;p27"/>
          <p:cNvSpPr/>
          <p:nvPr/>
        </p:nvSpPr>
        <p:spPr>
          <a:xfrm>
            <a:off x="2689372" y="2038525"/>
            <a:ext cx="1958129" cy="234892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100 Mil</a:t>
            </a:r>
            <a:endParaRPr/>
          </a:p>
        </p:txBody>
      </p:sp>
      <p:sp>
        <p:nvSpPr>
          <p:cNvPr id="391" name="Google Shape;391;p27"/>
          <p:cNvSpPr/>
          <p:nvPr/>
        </p:nvSpPr>
        <p:spPr>
          <a:xfrm>
            <a:off x="7022287" y="1956885"/>
            <a:ext cx="1958129" cy="234892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30 Mil</a:t>
            </a:r>
            <a:endParaRPr/>
          </a:p>
        </p:txBody>
      </p:sp>
      <p:sp>
        <p:nvSpPr>
          <p:cNvPr id="392" name="Google Shape;392;p27"/>
          <p:cNvSpPr/>
          <p:nvPr/>
        </p:nvSpPr>
        <p:spPr>
          <a:xfrm>
            <a:off x="7022286" y="1453359"/>
            <a:ext cx="1958129" cy="234892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70 Mil</a:t>
            </a:r>
            <a:endParaRPr/>
          </a:p>
        </p:txBody>
      </p:sp>
      <p:pic>
        <p:nvPicPr>
          <p:cNvPr id="393" name="Google Shape;393;p27" descr="BANCO CENTRAL DO BRASIL (BC) - Anuário do Ceará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862656" y="506582"/>
            <a:ext cx="1320916" cy="735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94" name="Google Shape;394;p27"/>
          <p:cNvCxnSpPr/>
          <p:nvPr/>
        </p:nvCxnSpPr>
        <p:spPr>
          <a:xfrm rot="10800000" flipH="1">
            <a:off x="8758106" y="874382"/>
            <a:ext cx="1023457" cy="493024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395" name="Google Shape;395;p27"/>
          <p:cNvSpPr/>
          <p:nvPr/>
        </p:nvSpPr>
        <p:spPr>
          <a:xfrm>
            <a:off x="251670" y="1166070"/>
            <a:ext cx="956345" cy="522181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D.C 70%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4594556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27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5067650" cy="610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pt-BR"/>
              <a:t>Depósito Compulsório</a:t>
            </a:r>
            <a:endParaRPr/>
          </a:p>
        </p:txBody>
      </p:sp>
      <p:sp>
        <p:nvSpPr>
          <p:cNvPr id="382" name="Google Shape;382;p27"/>
          <p:cNvSpPr/>
          <p:nvPr/>
        </p:nvSpPr>
        <p:spPr>
          <a:xfrm>
            <a:off x="1300294" y="1875245"/>
            <a:ext cx="1031846" cy="1002178"/>
          </a:xfrm>
          <a:prstGeom prst="smileyFace">
            <a:avLst>
              <a:gd name="adj" fmla="val 4653"/>
            </a:avLst>
          </a:prstGeom>
          <a:solidFill>
            <a:schemeClr val="accent6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3" name="Google Shape;383;p27"/>
          <p:cNvSpPr/>
          <p:nvPr/>
        </p:nvSpPr>
        <p:spPr>
          <a:xfrm>
            <a:off x="1028352" y="3053593"/>
            <a:ext cx="1661020" cy="234891"/>
          </a:xfrm>
          <a:prstGeom prst="rect">
            <a:avLst/>
          </a:prstGeom>
          <a:solidFill>
            <a:schemeClr val="accent6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Superavitário</a:t>
            </a:r>
            <a:endParaRPr/>
          </a:p>
        </p:txBody>
      </p:sp>
      <p:pic>
        <p:nvPicPr>
          <p:cNvPr id="384" name="Google Shape;384;p27" descr="Portal Goiás - Procon orienta horário de funcionamento dos banco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38608" y="1570805"/>
            <a:ext cx="1661020" cy="1783343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27"/>
          <p:cNvSpPr/>
          <p:nvPr/>
        </p:nvSpPr>
        <p:spPr>
          <a:xfrm>
            <a:off x="9397068" y="1871051"/>
            <a:ext cx="1031846" cy="1002178"/>
          </a:xfrm>
          <a:prstGeom prst="smileyFace">
            <a:avLst>
              <a:gd name="adj" fmla="val 4653"/>
            </a:avLst>
          </a:prstGeom>
          <a:solidFill>
            <a:srgbClr val="FF0000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6" name="Google Shape;386;p27"/>
          <p:cNvSpPr/>
          <p:nvPr/>
        </p:nvSpPr>
        <p:spPr>
          <a:xfrm>
            <a:off x="9219501" y="3053593"/>
            <a:ext cx="1661020" cy="234891"/>
          </a:xfrm>
          <a:prstGeom prst="rect">
            <a:avLst/>
          </a:prstGeom>
          <a:solidFill>
            <a:srgbClr val="FF000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Deficitário</a:t>
            </a:r>
            <a:endParaRPr/>
          </a:p>
        </p:txBody>
      </p:sp>
      <p:cxnSp>
        <p:nvCxnSpPr>
          <p:cNvPr id="388" name="Google Shape;388;p27"/>
          <p:cNvCxnSpPr/>
          <p:nvPr/>
        </p:nvCxnSpPr>
        <p:spPr>
          <a:xfrm>
            <a:off x="2617365" y="2457974"/>
            <a:ext cx="2298584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389" name="Google Shape;389;p27"/>
          <p:cNvCxnSpPr/>
          <p:nvPr/>
        </p:nvCxnSpPr>
        <p:spPr>
          <a:xfrm>
            <a:off x="7088697" y="2372140"/>
            <a:ext cx="2030136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390" name="Google Shape;390;p27"/>
          <p:cNvSpPr/>
          <p:nvPr/>
        </p:nvSpPr>
        <p:spPr>
          <a:xfrm>
            <a:off x="2689372" y="2038525"/>
            <a:ext cx="1958129" cy="234892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100 Mil</a:t>
            </a:r>
            <a:endParaRPr/>
          </a:p>
        </p:txBody>
      </p:sp>
      <p:sp>
        <p:nvSpPr>
          <p:cNvPr id="391" name="Google Shape;391;p27"/>
          <p:cNvSpPr/>
          <p:nvPr/>
        </p:nvSpPr>
        <p:spPr>
          <a:xfrm>
            <a:off x="7022287" y="1956885"/>
            <a:ext cx="1958129" cy="234892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30 Mil</a:t>
            </a:r>
            <a:endParaRPr/>
          </a:p>
        </p:txBody>
      </p:sp>
      <p:sp>
        <p:nvSpPr>
          <p:cNvPr id="392" name="Google Shape;392;p27"/>
          <p:cNvSpPr/>
          <p:nvPr/>
        </p:nvSpPr>
        <p:spPr>
          <a:xfrm>
            <a:off x="7022286" y="1453359"/>
            <a:ext cx="1958129" cy="234892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70 Mil</a:t>
            </a:r>
            <a:endParaRPr/>
          </a:p>
        </p:txBody>
      </p:sp>
      <p:pic>
        <p:nvPicPr>
          <p:cNvPr id="393" name="Google Shape;393;p27" descr="BANCO CENTRAL DO BRASIL (BC) - Anuário do Ceará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862656" y="506582"/>
            <a:ext cx="1320916" cy="735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94" name="Google Shape;394;p27"/>
          <p:cNvCxnSpPr/>
          <p:nvPr/>
        </p:nvCxnSpPr>
        <p:spPr>
          <a:xfrm rot="10800000" flipH="1">
            <a:off x="8758106" y="874382"/>
            <a:ext cx="1023457" cy="493024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395" name="Google Shape;395;p27"/>
          <p:cNvSpPr/>
          <p:nvPr/>
        </p:nvSpPr>
        <p:spPr>
          <a:xfrm>
            <a:off x="251670" y="1166070"/>
            <a:ext cx="956345" cy="522181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D.C 70%</a:t>
            </a:r>
            <a:endParaRPr/>
          </a:p>
        </p:txBody>
      </p:sp>
      <p:sp>
        <p:nvSpPr>
          <p:cNvPr id="412" name="Google Shape;412;p27"/>
          <p:cNvSpPr/>
          <p:nvPr/>
        </p:nvSpPr>
        <p:spPr>
          <a:xfrm>
            <a:off x="6235817" y="343883"/>
            <a:ext cx="2390862" cy="377504"/>
          </a:xfrm>
          <a:prstGeom prst="rect">
            <a:avLst/>
          </a:prstGeom>
          <a:solidFill>
            <a:srgbClr val="FF000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Contracionista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558325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27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5067650" cy="610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pt-BR"/>
              <a:t>Depósito Compulsório</a:t>
            </a:r>
            <a:endParaRPr/>
          </a:p>
        </p:txBody>
      </p:sp>
      <p:sp>
        <p:nvSpPr>
          <p:cNvPr id="382" name="Google Shape;382;p27"/>
          <p:cNvSpPr/>
          <p:nvPr/>
        </p:nvSpPr>
        <p:spPr>
          <a:xfrm>
            <a:off x="1300294" y="1875245"/>
            <a:ext cx="1031846" cy="1002178"/>
          </a:xfrm>
          <a:prstGeom prst="smileyFace">
            <a:avLst>
              <a:gd name="adj" fmla="val 4653"/>
            </a:avLst>
          </a:prstGeom>
          <a:solidFill>
            <a:schemeClr val="accent6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3" name="Google Shape;383;p27"/>
          <p:cNvSpPr/>
          <p:nvPr/>
        </p:nvSpPr>
        <p:spPr>
          <a:xfrm>
            <a:off x="1028352" y="3053593"/>
            <a:ext cx="1661020" cy="234891"/>
          </a:xfrm>
          <a:prstGeom prst="rect">
            <a:avLst/>
          </a:prstGeom>
          <a:solidFill>
            <a:schemeClr val="accent6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Superavitário</a:t>
            </a:r>
            <a:endParaRPr/>
          </a:p>
        </p:txBody>
      </p:sp>
      <p:pic>
        <p:nvPicPr>
          <p:cNvPr id="384" name="Google Shape;384;p27" descr="Portal Goiás - Procon orienta horário de funcionamento dos banco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38608" y="1570805"/>
            <a:ext cx="1661020" cy="1783343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27"/>
          <p:cNvSpPr/>
          <p:nvPr/>
        </p:nvSpPr>
        <p:spPr>
          <a:xfrm>
            <a:off x="9397068" y="1871051"/>
            <a:ext cx="1031846" cy="1002178"/>
          </a:xfrm>
          <a:prstGeom prst="smileyFace">
            <a:avLst>
              <a:gd name="adj" fmla="val 4653"/>
            </a:avLst>
          </a:prstGeom>
          <a:solidFill>
            <a:srgbClr val="FF0000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6" name="Google Shape;386;p27"/>
          <p:cNvSpPr/>
          <p:nvPr/>
        </p:nvSpPr>
        <p:spPr>
          <a:xfrm>
            <a:off x="9219501" y="3053593"/>
            <a:ext cx="1661020" cy="234891"/>
          </a:xfrm>
          <a:prstGeom prst="rect">
            <a:avLst/>
          </a:prstGeom>
          <a:solidFill>
            <a:srgbClr val="FF000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Deficitário</a:t>
            </a:r>
            <a:endParaRPr/>
          </a:p>
        </p:txBody>
      </p:sp>
      <p:sp>
        <p:nvSpPr>
          <p:cNvPr id="387" name="Google Shape;387;p27"/>
          <p:cNvSpPr/>
          <p:nvPr/>
        </p:nvSpPr>
        <p:spPr>
          <a:xfrm>
            <a:off x="10050011" y="3909270"/>
            <a:ext cx="45719" cy="45719"/>
          </a:xfrm>
          <a:prstGeom prst="smileyFace">
            <a:avLst>
              <a:gd name="adj" fmla="val 4653"/>
            </a:avLst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88" name="Google Shape;388;p27"/>
          <p:cNvCxnSpPr/>
          <p:nvPr/>
        </p:nvCxnSpPr>
        <p:spPr>
          <a:xfrm>
            <a:off x="2617365" y="2457974"/>
            <a:ext cx="2298584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389" name="Google Shape;389;p27"/>
          <p:cNvCxnSpPr/>
          <p:nvPr/>
        </p:nvCxnSpPr>
        <p:spPr>
          <a:xfrm>
            <a:off x="7088697" y="2372140"/>
            <a:ext cx="2030136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390" name="Google Shape;390;p27"/>
          <p:cNvSpPr/>
          <p:nvPr/>
        </p:nvSpPr>
        <p:spPr>
          <a:xfrm>
            <a:off x="2689372" y="2038525"/>
            <a:ext cx="1958129" cy="234892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100 Mil</a:t>
            </a:r>
            <a:endParaRPr/>
          </a:p>
        </p:txBody>
      </p:sp>
      <p:sp>
        <p:nvSpPr>
          <p:cNvPr id="391" name="Google Shape;391;p27"/>
          <p:cNvSpPr/>
          <p:nvPr/>
        </p:nvSpPr>
        <p:spPr>
          <a:xfrm>
            <a:off x="7022287" y="1956885"/>
            <a:ext cx="1958129" cy="234892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30 Mil</a:t>
            </a:r>
            <a:endParaRPr/>
          </a:p>
        </p:txBody>
      </p:sp>
      <p:sp>
        <p:nvSpPr>
          <p:cNvPr id="392" name="Google Shape;392;p27"/>
          <p:cNvSpPr/>
          <p:nvPr/>
        </p:nvSpPr>
        <p:spPr>
          <a:xfrm>
            <a:off x="7022286" y="1453359"/>
            <a:ext cx="1958129" cy="234892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70 Mil</a:t>
            </a:r>
            <a:endParaRPr/>
          </a:p>
        </p:txBody>
      </p:sp>
      <p:pic>
        <p:nvPicPr>
          <p:cNvPr id="393" name="Google Shape;393;p27" descr="BANCO CENTRAL DO BRASIL (BC) - Anuário do Ceará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862656" y="506582"/>
            <a:ext cx="1320916" cy="735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94" name="Google Shape;394;p27"/>
          <p:cNvCxnSpPr/>
          <p:nvPr/>
        </p:nvCxnSpPr>
        <p:spPr>
          <a:xfrm rot="10800000" flipH="1">
            <a:off x="8758106" y="874382"/>
            <a:ext cx="1023457" cy="493024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395" name="Google Shape;395;p27"/>
          <p:cNvSpPr/>
          <p:nvPr/>
        </p:nvSpPr>
        <p:spPr>
          <a:xfrm>
            <a:off x="251670" y="1166070"/>
            <a:ext cx="956345" cy="522181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D.C 70%</a:t>
            </a:r>
            <a:endParaRPr/>
          </a:p>
        </p:txBody>
      </p:sp>
      <p:cxnSp>
        <p:nvCxnSpPr>
          <p:cNvPr id="396" name="Google Shape;396;p27"/>
          <p:cNvCxnSpPr/>
          <p:nvPr/>
        </p:nvCxnSpPr>
        <p:spPr>
          <a:xfrm>
            <a:off x="251670" y="3850547"/>
            <a:ext cx="11484528" cy="5872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97" name="Google Shape;397;p27"/>
          <p:cNvSpPr/>
          <p:nvPr/>
        </p:nvSpPr>
        <p:spPr>
          <a:xfrm>
            <a:off x="1300294" y="4865800"/>
            <a:ext cx="1031846" cy="1002178"/>
          </a:xfrm>
          <a:prstGeom prst="smileyFace">
            <a:avLst>
              <a:gd name="adj" fmla="val 4653"/>
            </a:avLst>
          </a:prstGeom>
          <a:solidFill>
            <a:schemeClr val="accent6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8" name="Google Shape;398;p27"/>
          <p:cNvSpPr/>
          <p:nvPr/>
        </p:nvSpPr>
        <p:spPr>
          <a:xfrm>
            <a:off x="1028352" y="6044148"/>
            <a:ext cx="1661020" cy="234891"/>
          </a:xfrm>
          <a:prstGeom prst="rect">
            <a:avLst/>
          </a:prstGeom>
          <a:solidFill>
            <a:schemeClr val="accent6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Superavitário</a:t>
            </a:r>
            <a:endParaRPr/>
          </a:p>
        </p:txBody>
      </p:sp>
      <p:sp>
        <p:nvSpPr>
          <p:cNvPr id="404" name="Google Shape;404;p27"/>
          <p:cNvSpPr/>
          <p:nvPr/>
        </p:nvSpPr>
        <p:spPr>
          <a:xfrm>
            <a:off x="2689372" y="5029080"/>
            <a:ext cx="1958129" cy="234892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100 Mil</a:t>
            </a:r>
            <a:endParaRPr/>
          </a:p>
        </p:txBody>
      </p:sp>
      <p:sp>
        <p:nvSpPr>
          <p:cNvPr id="407" name="Google Shape;407;p27"/>
          <p:cNvSpPr/>
          <p:nvPr/>
        </p:nvSpPr>
        <p:spPr>
          <a:xfrm>
            <a:off x="251670" y="4156625"/>
            <a:ext cx="956345" cy="522181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D.C 30%</a:t>
            </a:r>
            <a:endParaRPr/>
          </a:p>
        </p:txBody>
      </p:sp>
      <p:sp>
        <p:nvSpPr>
          <p:cNvPr id="412" name="Google Shape;412;p27"/>
          <p:cNvSpPr/>
          <p:nvPr/>
        </p:nvSpPr>
        <p:spPr>
          <a:xfrm>
            <a:off x="6235817" y="343883"/>
            <a:ext cx="2390862" cy="377504"/>
          </a:xfrm>
          <a:prstGeom prst="rect">
            <a:avLst/>
          </a:prstGeom>
          <a:solidFill>
            <a:srgbClr val="FF000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Contracionista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5875204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27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5067650" cy="610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pt-BR"/>
              <a:t>Depósito Compulsório</a:t>
            </a:r>
            <a:endParaRPr/>
          </a:p>
        </p:txBody>
      </p:sp>
      <p:sp>
        <p:nvSpPr>
          <p:cNvPr id="382" name="Google Shape;382;p27"/>
          <p:cNvSpPr/>
          <p:nvPr/>
        </p:nvSpPr>
        <p:spPr>
          <a:xfrm>
            <a:off x="1300294" y="1875245"/>
            <a:ext cx="1031846" cy="1002178"/>
          </a:xfrm>
          <a:prstGeom prst="smileyFace">
            <a:avLst>
              <a:gd name="adj" fmla="val 4653"/>
            </a:avLst>
          </a:prstGeom>
          <a:solidFill>
            <a:schemeClr val="accent6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3" name="Google Shape;383;p27"/>
          <p:cNvSpPr/>
          <p:nvPr/>
        </p:nvSpPr>
        <p:spPr>
          <a:xfrm>
            <a:off x="1028352" y="3053593"/>
            <a:ext cx="1661020" cy="234891"/>
          </a:xfrm>
          <a:prstGeom prst="rect">
            <a:avLst/>
          </a:prstGeom>
          <a:solidFill>
            <a:schemeClr val="accent6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Superavitário</a:t>
            </a:r>
            <a:endParaRPr/>
          </a:p>
        </p:txBody>
      </p:sp>
      <p:pic>
        <p:nvPicPr>
          <p:cNvPr id="384" name="Google Shape;384;p27" descr="Portal Goiás - Procon orienta horário de funcionamento dos banco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38608" y="1570805"/>
            <a:ext cx="1661020" cy="1783343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27"/>
          <p:cNvSpPr/>
          <p:nvPr/>
        </p:nvSpPr>
        <p:spPr>
          <a:xfrm>
            <a:off x="9397068" y="1871051"/>
            <a:ext cx="1031846" cy="1002178"/>
          </a:xfrm>
          <a:prstGeom prst="smileyFace">
            <a:avLst>
              <a:gd name="adj" fmla="val 4653"/>
            </a:avLst>
          </a:prstGeom>
          <a:solidFill>
            <a:srgbClr val="FF0000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6" name="Google Shape;386;p27"/>
          <p:cNvSpPr/>
          <p:nvPr/>
        </p:nvSpPr>
        <p:spPr>
          <a:xfrm>
            <a:off x="9219501" y="3053593"/>
            <a:ext cx="1661020" cy="234891"/>
          </a:xfrm>
          <a:prstGeom prst="rect">
            <a:avLst/>
          </a:prstGeom>
          <a:solidFill>
            <a:srgbClr val="FF000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Deficitário</a:t>
            </a:r>
            <a:endParaRPr/>
          </a:p>
        </p:txBody>
      </p:sp>
      <p:sp>
        <p:nvSpPr>
          <p:cNvPr id="387" name="Google Shape;387;p27"/>
          <p:cNvSpPr/>
          <p:nvPr/>
        </p:nvSpPr>
        <p:spPr>
          <a:xfrm>
            <a:off x="10050011" y="3909270"/>
            <a:ext cx="45719" cy="45719"/>
          </a:xfrm>
          <a:prstGeom prst="smileyFace">
            <a:avLst>
              <a:gd name="adj" fmla="val 4653"/>
            </a:avLst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88" name="Google Shape;388;p27"/>
          <p:cNvCxnSpPr/>
          <p:nvPr/>
        </p:nvCxnSpPr>
        <p:spPr>
          <a:xfrm>
            <a:off x="2617365" y="2457974"/>
            <a:ext cx="2298584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389" name="Google Shape;389;p27"/>
          <p:cNvCxnSpPr/>
          <p:nvPr/>
        </p:nvCxnSpPr>
        <p:spPr>
          <a:xfrm>
            <a:off x="7088697" y="2372140"/>
            <a:ext cx="2030136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390" name="Google Shape;390;p27"/>
          <p:cNvSpPr/>
          <p:nvPr/>
        </p:nvSpPr>
        <p:spPr>
          <a:xfrm>
            <a:off x="2689372" y="2038525"/>
            <a:ext cx="1958129" cy="234892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100 Mil</a:t>
            </a:r>
            <a:endParaRPr/>
          </a:p>
        </p:txBody>
      </p:sp>
      <p:sp>
        <p:nvSpPr>
          <p:cNvPr id="391" name="Google Shape;391;p27"/>
          <p:cNvSpPr/>
          <p:nvPr/>
        </p:nvSpPr>
        <p:spPr>
          <a:xfrm>
            <a:off x="7022287" y="1956885"/>
            <a:ext cx="1958129" cy="234892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30 Mil</a:t>
            </a:r>
            <a:endParaRPr/>
          </a:p>
        </p:txBody>
      </p:sp>
      <p:sp>
        <p:nvSpPr>
          <p:cNvPr id="392" name="Google Shape;392;p27"/>
          <p:cNvSpPr/>
          <p:nvPr/>
        </p:nvSpPr>
        <p:spPr>
          <a:xfrm>
            <a:off x="7022286" y="1453359"/>
            <a:ext cx="1958129" cy="234892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70 Mil</a:t>
            </a:r>
            <a:endParaRPr/>
          </a:p>
        </p:txBody>
      </p:sp>
      <p:pic>
        <p:nvPicPr>
          <p:cNvPr id="393" name="Google Shape;393;p27" descr="BANCO CENTRAL DO BRASIL (BC) - Anuário do Ceará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862656" y="506582"/>
            <a:ext cx="1320916" cy="735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94" name="Google Shape;394;p27"/>
          <p:cNvCxnSpPr/>
          <p:nvPr/>
        </p:nvCxnSpPr>
        <p:spPr>
          <a:xfrm rot="10800000" flipH="1">
            <a:off x="8758106" y="874382"/>
            <a:ext cx="1023457" cy="493024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395" name="Google Shape;395;p27"/>
          <p:cNvSpPr/>
          <p:nvPr/>
        </p:nvSpPr>
        <p:spPr>
          <a:xfrm>
            <a:off x="251670" y="1166070"/>
            <a:ext cx="956345" cy="522181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D.C 70%</a:t>
            </a:r>
            <a:endParaRPr/>
          </a:p>
        </p:txBody>
      </p:sp>
      <p:cxnSp>
        <p:nvCxnSpPr>
          <p:cNvPr id="396" name="Google Shape;396;p27"/>
          <p:cNvCxnSpPr/>
          <p:nvPr/>
        </p:nvCxnSpPr>
        <p:spPr>
          <a:xfrm>
            <a:off x="251670" y="3850547"/>
            <a:ext cx="11484528" cy="5872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97" name="Google Shape;397;p27"/>
          <p:cNvSpPr/>
          <p:nvPr/>
        </p:nvSpPr>
        <p:spPr>
          <a:xfrm>
            <a:off x="1300294" y="4865800"/>
            <a:ext cx="1031846" cy="1002178"/>
          </a:xfrm>
          <a:prstGeom prst="smileyFace">
            <a:avLst>
              <a:gd name="adj" fmla="val 4653"/>
            </a:avLst>
          </a:prstGeom>
          <a:solidFill>
            <a:schemeClr val="accent6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8" name="Google Shape;398;p27"/>
          <p:cNvSpPr/>
          <p:nvPr/>
        </p:nvSpPr>
        <p:spPr>
          <a:xfrm>
            <a:off x="1028352" y="6044148"/>
            <a:ext cx="1661020" cy="234891"/>
          </a:xfrm>
          <a:prstGeom prst="rect">
            <a:avLst/>
          </a:prstGeom>
          <a:solidFill>
            <a:schemeClr val="accent6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Superavitário</a:t>
            </a:r>
            <a:endParaRPr/>
          </a:p>
        </p:txBody>
      </p:sp>
      <p:pic>
        <p:nvPicPr>
          <p:cNvPr id="399" name="Google Shape;399;p27" descr="Portal Goiás - Procon orienta horário de funcionamento dos banco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38608" y="4561360"/>
            <a:ext cx="1661020" cy="178334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2" name="Google Shape;402;p27"/>
          <p:cNvCxnSpPr/>
          <p:nvPr/>
        </p:nvCxnSpPr>
        <p:spPr>
          <a:xfrm>
            <a:off x="2617365" y="5448529"/>
            <a:ext cx="2298584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404" name="Google Shape;404;p27"/>
          <p:cNvSpPr/>
          <p:nvPr/>
        </p:nvSpPr>
        <p:spPr>
          <a:xfrm>
            <a:off x="2689372" y="5029080"/>
            <a:ext cx="1958129" cy="234892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100 Mil</a:t>
            </a:r>
            <a:endParaRPr/>
          </a:p>
        </p:txBody>
      </p:sp>
      <p:sp>
        <p:nvSpPr>
          <p:cNvPr id="407" name="Google Shape;407;p27"/>
          <p:cNvSpPr/>
          <p:nvPr/>
        </p:nvSpPr>
        <p:spPr>
          <a:xfrm>
            <a:off x="251670" y="4156625"/>
            <a:ext cx="956345" cy="522181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D.C 30%</a:t>
            </a:r>
            <a:endParaRPr/>
          </a:p>
        </p:txBody>
      </p:sp>
      <p:sp>
        <p:nvSpPr>
          <p:cNvPr id="412" name="Google Shape;412;p27"/>
          <p:cNvSpPr/>
          <p:nvPr/>
        </p:nvSpPr>
        <p:spPr>
          <a:xfrm>
            <a:off x="6235817" y="343883"/>
            <a:ext cx="2390862" cy="377504"/>
          </a:xfrm>
          <a:prstGeom prst="rect">
            <a:avLst/>
          </a:prstGeom>
          <a:solidFill>
            <a:srgbClr val="FF000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Contracionista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2994959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5" descr="Entenda o Sistema Financeiro Nacional: Ramo de Diretrizes para o Sistema.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26187" y="1366948"/>
            <a:ext cx="8209723" cy="4124103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5"/>
          <p:cNvSpPr txBox="1"/>
          <p:nvPr/>
        </p:nvSpPr>
        <p:spPr>
          <a:xfrm>
            <a:off x="4121921" y="367469"/>
            <a:ext cx="3948157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Qual a função do Sistema Financeiro Nacional?</a:t>
            </a:r>
            <a:endParaRPr sz="18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27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5067650" cy="610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pt-BR"/>
              <a:t>Depósito Compulsório</a:t>
            </a:r>
            <a:endParaRPr/>
          </a:p>
        </p:txBody>
      </p:sp>
      <p:sp>
        <p:nvSpPr>
          <p:cNvPr id="382" name="Google Shape;382;p27"/>
          <p:cNvSpPr/>
          <p:nvPr/>
        </p:nvSpPr>
        <p:spPr>
          <a:xfrm>
            <a:off x="1300294" y="1875245"/>
            <a:ext cx="1031846" cy="1002178"/>
          </a:xfrm>
          <a:prstGeom prst="smileyFace">
            <a:avLst>
              <a:gd name="adj" fmla="val 4653"/>
            </a:avLst>
          </a:prstGeom>
          <a:solidFill>
            <a:schemeClr val="accent6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3" name="Google Shape;383;p27"/>
          <p:cNvSpPr/>
          <p:nvPr/>
        </p:nvSpPr>
        <p:spPr>
          <a:xfrm>
            <a:off x="1028352" y="3053593"/>
            <a:ext cx="1661020" cy="234891"/>
          </a:xfrm>
          <a:prstGeom prst="rect">
            <a:avLst/>
          </a:prstGeom>
          <a:solidFill>
            <a:schemeClr val="accent6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Superavitário</a:t>
            </a:r>
            <a:endParaRPr/>
          </a:p>
        </p:txBody>
      </p:sp>
      <p:pic>
        <p:nvPicPr>
          <p:cNvPr id="384" name="Google Shape;384;p27" descr="Portal Goiás - Procon orienta horário de funcionamento dos banco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38608" y="1570805"/>
            <a:ext cx="1661020" cy="1783343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27"/>
          <p:cNvSpPr/>
          <p:nvPr/>
        </p:nvSpPr>
        <p:spPr>
          <a:xfrm>
            <a:off x="9397068" y="1871051"/>
            <a:ext cx="1031846" cy="1002178"/>
          </a:xfrm>
          <a:prstGeom prst="smileyFace">
            <a:avLst>
              <a:gd name="adj" fmla="val 4653"/>
            </a:avLst>
          </a:prstGeom>
          <a:solidFill>
            <a:srgbClr val="FF0000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6" name="Google Shape;386;p27"/>
          <p:cNvSpPr/>
          <p:nvPr/>
        </p:nvSpPr>
        <p:spPr>
          <a:xfrm>
            <a:off x="9219501" y="3053593"/>
            <a:ext cx="1661020" cy="234891"/>
          </a:xfrm>
          <a:prstGeom prst="rect">
            <a:avLst/>
          </a:prstGeom>
          <a:solidFill>
            <a:srgbClr val="FF000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Deficitário</a:t>
            </a:r>
            <a:endParaRPr/>
          </a:p>
        </p:txBody>
      </p:sp>
      <p:sp>
        <p:nvSpPr>
          <p:cNvPr id="387" name="Google Shape;387;p27"/>
          <p:cNvSpPr/>
          <p:nvPr/>
        </p:nvSpPr>
        <p:spPr>
          <a:xfrm>
            <a:off x="10050011" y="3909270"/>
            <a:ext cx="45719" cy="45719"/>
          </a:xfrm>
          <a:prstGeom prst="smileyFace">
            <a:avLst>
              <a:gd name="adj" fmla="val 4653"/>
            </a:avLst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88" name="Google Shape;388;p27"/>
          <p:cNvCxnSpPr/>
          <p:nvPr/>
        </p:nvCxnSpPr>
        <p:spPr>
          <a:xfrm>
            <a:off x="2617365" y="2457974"/>
            <a:ext cx="2298584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389" name="Google Shape;389;p27"/>
          <p:cNvCxnSpPr/>
          <p:nvPr/>
        </p:nvCxnSpPr>
        <p:spPr>
          <a:xfrm>
            <a:off x="7088697" y="2372140"/>
            <a:ext cx="2030136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390" name="Google Shape;390;p27"/>
          <p:cNvSpPr/>
          <p:nvPr/>
        </p:nvSpPr>
        <p:spPr>
          <a:xfrm>
            <a:off x="2689372" y="2038525"/>
            <a:ext cx="1958129" cy="234892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100 Mil</a:t>
            </a:r>
            <a:endParaRPr/>
          </a:p>
        </p:txBody>
      </p:sp>
      <p:sp>
        <p:nvSpPr>
          <p:cNvPr id="391" name="Google Shape;391;p27"/>
          <p:cNvSpPr/>
          <p:nvPr/>
        </p:nvSpPr>
        <p:spPr>
          <a:xfrm>
            <a:off x="7022287" y="1956885"/>
            <a:ext cx="1958129" cy="234892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30 Mil</a:t>
            </a:r>
            <a:endParaRPr/>
          </a:p>
        </p:txBody>
      </p:sp>
      <p:sp>
        <p:nvSpPr>
          <p:cNvPr id="392" name="Google Shape;392;p27"/>
          <p:cNvSpPr/>
          <p:nvPr/>
        </p:nvSpPr>
        <p:spPr>
          <a:xfrm>
            <a:off x="7022286" y="1453359"/>
            <a:ext cx="1958129" cy="234892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70 Mil</a:t>
            </a:r>
            <a:endParaRPr/>
          </a:p>
        </p:txBody>
      </p:sp>
      <p:pic>
        <p:nvPicPr>
          <p:cNvPr id="393" name="Google Shape;393;p27" descr="BANCO CENTRAL DO BRASIL (BC) - Anuário do Ceará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862656" y="506582"/>
            <a:ext cx="1320916" cy="735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94" name="Google Shape;394;p27"/>
          <p:cNvCxnSpPr/>
          <p:nvPr/>
        </p:nvCxnSpPr>
        <p:spPr>
          <a:xfrm rot="10800000" flipH="1">
            <a:off x="8758106" y="874382"/>
            <a:ext cx="1023457" cy="493024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395" name="Google Shape;395;p27"/>
          <p:cNvSpPr/>
          <p:nvPr/>
        </p:nvSpPr>
        <p:spPr>
          <a:xfrm>
            <a:off x="251670" y="1166070"/>
            <a:ext cx="956345" cy="522181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D.C 70%</a:t>
            </a:r>
            <a:endParaRPr/>
          </a:p>
        </p:txBody>
      </p:sp>
      <p:cxnSp>
        <p:nvCxnSpPr>
          <p:cNvPr id="396" name="Google Shape;396;p27"/>
          <p:cNvCxnSpPr/>
          <p:nvPr/>
        </p:nvCxnSpPr>
        <p:spPr>
          <a:xfrm>
            <a:off x="251670" y="3850547"/>
            <a:ext cx="11484528" cy="5872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97" name="Google Shape;397;p27"/>
          <p:cNvSpPr/>
          <p:nvPr/>
        </p:nvSpPr>
        <p:spPr>
          <a:xfrm>
            <a:off x="1300294" y="4865800"/>
            <a:ext cx="1031846" cy="1002178"/>
          </a:xfrm>
          <a:prstGeom prst="smileyFace">
            <a:avLst>
              <a:gd name="adj" fmla="val 4653"/>
            </a:avLst>
          </a:prstGeom>
          <a:solidFill>
            <a:schemeClr val="accent6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8" name="Google Shape;398;p27"/>
          <p:cNvSpPr/>
          <p:nvPr/>
        </p:nvSpPr>
        <p:spPr>
          <a:xfrm>
            <a:off x="1028352" y="6044148"/>
            <a:ext cx="1661020" cy="234891"/>
          </a:xfrm>
          <a:prstGeom prst="rect">
            <a:avLst/>
          </a:prstGeom>
          <a:solidFill>
            <a:schemeClr val="accent6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Superavitário</a:t>
            </a:r>
            <a:endParaRPr/>
          </a:p>
        </p:txBody>
      </p:sp>
      <p:pic>
        <p:nvPicPr>
          <p:cNvPr id="399" name="Google Shape;399;p27" descr="Portal Goiás - Procon orienta horário de funcionamento dos banco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38608" y="4561360"/>
            <a:ext cx="1661020" cy="178334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2" name="Google Shape;402;p27"/>
          <p:cNvCxnSpPr/>
          <p:nvPr/>
        </p:nvCxnSpPr>
        <p:spPr>
          <a:xfrm>
            <a:off x="2617365" y="5448529"/>
            <a:ext cx="2298584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404" name="Google Shape;404;p27"/>
          <p:cNvSpPr/>
          <p:nvPr/>
        </p:nvSpPr>
        <p:spPr>
          <a:xfrm>
            <a:off x="2689372" y="5029080"/>
            <a:ext cx="1958129" cy="234892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100 Mil</a:t>
            </a:r>
            <a:endParaRPr/>
          </a:p>
        </p:txBody>
      </p:sp>
      <p:sp>
        <p:nvSpPr>
          <p:cNvPr id="406" name="Google Shape;406;p27"/>
          <p:cNvSpPr/>
          <p:nvPr/>
        </p:nvSpPr>
        <p:spPr>
          <a:xfrm>
            <a:off x="7022286" y="4443914"/>
            <a:ext cx="1958129" cy="234892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30 Mil</a:t>
            </a:r>
            <a:endParaRPr/>
          </a:p>
        </p:txBody>
      </p:sp>
      <p:sp>
        <p:nvSpPr>
          <p:cNvPr id="407" name="Google Shape;407;p27"/>
          <p:cNvSpPr/>
          <p:nvPr/>
        </p:nvSpPr>
        <p:spPr>
          <a:xfrm>
            <a:off x="251670" y="4156625"/>
            <a:ext cx="956345" cy="522181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D.C 30%</a:t>
            </a:r>
            <a:endParaRPr/>
          </a:p>
        </p:txBody>
      </p:sp>
      <p:sp>
        <p:nvSpPr>
          <p:cNvPr id="412" name="Google Shape;412;p27"/>
          <p:cNvSpPr/>
          <p:nvPr/>
        </p:nvSpPr>
        <p:spPr>
          <a:xfrm>
            <a:off x="6235817" y="343883"/>
            <a:ext cx="2390862" cy="377504"/>
          </a:xfrm>
          <a:prstGeom prst="rect">
            <a:avLst/>
          </a:prstGeom>
          <a:solidFill>
            <a:srgbClr val="FF000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Contracionista</a:t>
            </a:r>
            <a:endParaRPr/>
          </a:p>
        </p:txBody>
      </p:sp>
      <p:cxnSp>
        <p:nvCxnSpPr>
          <p:cNvPr id="414" name="Google Shape;414;p27"/>
          <p:cNvCxnSpPr/>
          <p:nvPr/>
        </p:nvCxnSpPr>
        <p:spPr>
          <a:xfrm rot="-5400000">
            <a:off x="8484965" y="1862711"/>
            <a:ext cx="3194100" cy="22032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103297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27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5067650" cy="610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pt-BR"/>
              <a:t>Depósito Compulsório</a:t>
            </a:r>
            <a:endParaRPr/>
          </a:p>
        </p:txBody>
      </p:sp>
      <p:sp>
        <p:nvSpPr>
          <p:cNvPr id="382" name="Google Shape;382;p27"/>
          <p:cNvSpPr/>
          <p:nvPr/>
        </p:nvSpPr>
        <p:spPr>
          <a:xfrm>
            <a:off x="1300294" y="1875245"/>
            <a:ext cx="1031846" cy="1002178"/>
          </a:xfrm>
          <a:prstGeom prst="smileyFace">
            <a:avLst>
              <a:gd name="adj" fmla="val 4653"/>
            </a:avLst>
          </a:prstGeom>
          <a:solidFill>
            <a:schemeClr val="accent6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3" name="Google Shape;383;p27"/>
          <p:cNvSpPr/>
          <p:nvPr/>
        </p:nvSpPr>
        <p:spPr>
          <a:xfrm>
            <a:off x="1028352" y="3053593"/>
            <a:ext cx="1661020" cy="234891"/>
          </a:xfrm>
          <a:prstGeom prst="rect">
            <a:avLst/>
          </a:prstGeom>
          <a:solidFill>
            <a:schemeClr val="accent6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Superavitário</a:t>
            </a:r>
            <a:endParaRPr/>
          </a:p>
        </p:txBody>
      </p:sp>
      <p:pic>
        <p:nvPicPr>
          <p:cNvPr id="384" name="Google Shape;384;p27" descr="Portal Goiás - Procon orienta horário de funcionamento dos banco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38608" y="1570805"/>
            <a:ext cx="1661020" cy="1783343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27"/>
          <p:cNvSpPr/>
          <p:nvPr/>
        </p:nvSpPr>
        <p:spPr>
          <a:xfrm>
            <a:off x="9397068" y="1871051"/>
            <a:ext cx="1031846" cy="1002178"/>
          </a:xfrm>
          <a:prstGeom prst="smileyFace">
            <a:avLst>
              <a:gd name="adj" fmla="val 4653"/>
            </a:avLst>
          </a:prstGeom>
          <a:solidFill>
            <a:srgbClr val="FF0000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6" name="Google Shape;386;p27"/>
          <p:cNvSpPr/>
          <p:nvPr/>
        </p:nvSpPr>
        <p:spPr>
          <a:xfrm>
            <a:off x="9219501" y="3053593"/>
            <a:ext cx="1661020" cy="234891"/>
          </a:xfrm>
          <a:prstGeom prst="rect">
            <a:avLst/>
          </a:prstGeom>
          <a:solidFill>
            <a:srgbClr val="FF000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Deficitário</a:t>
            </a:r>
            <a:endParaRPr/>
          </a:p>
        </p:txBody>
      </p:sp>
      <p:sp>
        <p:nvSpPr>
          <p:cNvPr id="387" name="Google Shape;387;p27"/>
          <p:cNvSpPr/>
          <p:nvPr/>
        </p:nvSpPr>
        <p:spPr>
          <a:xfrm>
            <a:off x="10050011" y="3909270"/>
            <a:ext cx="45719" cy="45719"/>
          </a:xfrm>
          <a:prstGeom prst="smileyFace">
            <a:avLst>
              <a:gd name="adj" fmla="val 4653"/>
            </a:avLst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88" name="Google Shape;388;p27"/>
          <p:cNvCxnSpPr/>
          <p:nvPr/>
        </p:nvCxnSpPr>
        <p:spPr>
          <a:xfrm>
            <a:off x="2617365" y="2457974"/>
            <a:ext cx="2298584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389" name="Google Shape;389;p27"/>
          <p:cNvCxnSpPr/>
          <p:nvPr/>
        </p:nvCxnSpPr>
        <p:spPr>
          <a:xfrm>
            <a:off x="7088697" y="2372140"/>
            <a:ext cx="2030136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390" name="Google Shape;390;p27"/>
          <p:cNvSpPr/>
          <p:nvPr/>
        </p:nvSpPr>
        <p:spPr>
          <a:xfrm>
            <a:off x="2689372" y="2038525"/>
            <a:ext cx="1958129" cy="234892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100 Mil</a:t>
            </a:r>
            <a:endParaRPr/>
          </a:p>
        </p:txBody>
      </p:sp>
      <p:sp>
        <p:nvSpPr>
          <p:cNvPr id="391" name="Google Shape;391;p27"/>
          <p:cNvSpPr/>
          <p:nvPr/>
        </p:nvSpPr>
        <p:spPr>
          <a:xfrm>
            <a:off x="7022287" y="1956885"/>
            <a:ext cx="1958129" cy="234892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30 Mil</a:t>
            </a:r>
            <a:endParaRPr/>
          </a:p>
        </p:txBody>
      </p:sp>
      <p:sp>
        <p:nvSpPr>
          <p:cNvPr id="392" name="Google Shape;392;p27"/>
          <p:cNvSpPr/>
          <p:nvPr/>
        </p:nvSpPr>
        <p:spPr>
          <a:xfrm>
            <a:off x="7022286" y="1453359"/>
            <a:ext cx="1958129" cy="234892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70 Mil</a:t>
            </a:r>
            <a:endParaRPr/>
          </a:p>
        </p:txBody>
      </p:sp>
      <p:pic>
        <p:nvPicPr>
          <p:cNvPr id="393" name="Google Shape;393;p27" descr="BANCO CENTRAL DO BRASIL (BC) - Anuário do Ceará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862656" y="506582"/>
            <a:ext cx="1320916" cy="735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94" name="Google Shape;394;p27"/>
          <p:cNvCxnSpPr/>
          <p:nvPr/>
        </p:nvCxnSpPr>
        <p:spPr>
          <a:xfrm rot="10800000" flipH="1">
            <a:off x="8758106" y="874382"/>
            <a:ext cx="1023457" cy="493024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395" name="Google Shape;395;p27"/>
          <p:cNvSpPr/>
          <p:nvPr/>
        </p:nvSpPr>
        <p:spPr>
          <a:xfrm>
            <a:off x="251670" y="1166070"/>
            <a:ext cx="956345" cy="522181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D.C 70%</a:t>
            </a:r>
            <a:endParaRPr/>
          </a:p>
        </p:txBody>
      </p:sp>
      <p:cxnSp>
        <p:nvCxnSpPr>
          <p:cNvPr id="396" name="Google Shape;396;p27"/>
          <p:cNvCxnSpPr/>
          <p:nvPr/>
        </p:nvCxnSpPr>
        <p:spPr>
          <a:xfrm>
            <a:off x="251670" y="3850547"/>
            <a:ext cx="11484528" cy="5872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97" name="Google Shape;397;p27"/>
          <p:cNvSpPr/>
          <p:nvPr/>
        </p:nvSpPr>
        <p:spPr>
          <a:xfrm>
            <a:off x="1300294" y="4865800"/>
            <a:ext cx="1031846" cy="1002178"/>
          </a:xfrm>
          <a:prstGeom prst="smileyFace">
            <a:avLst>
              <a:gd name="adj" fmla="val 4653"/>
            </a:avLst>
          </a:prstGeom>
          <a:solidFill>
            <a:schemeClr val="accent6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8" name="Google Shape;398;p27"/>
          <p:cNvSpPr/>
          <p:nvPr/>
        </p:nvSpPr>
        <p:spPr>
          <a:xfrm>
            <a:off x="1028352" y="6044148"/>
            <a:ext cx="1661020" cy="234891"/>
          </a:xfrm>
          <a:prstGeom prst="rect">
            <a:avLst/>
          </a:prstGeom>
          <a:solidFill>
            <a:schemeClr val="accent6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Superavitário</a:t>
            </a:r>
            <a:endParaRPr/>
          </a:p>
        </p:txBody>
      </p:sp>
      <p:pic>
        <p:nvPicPr>
          <p:cNvPr id="399" name="Google Shape;399;p27" descr="Portal Goiás - Procon orienta horário de funcionamento dos banco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38608" y="4561360"/>
            <a:ext cx="1661020" cy="1783343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p27"/>
          <p:cNvSpPr/>
          <p:nvPr/>
        </p:nvSpPr>
        <p:spPr>
          <a:xfrm>
            <a:off x="9397068" y="5448528"/>
            <a:ext cx="465588" cy="415255"/>
          </a:xfrm>
          <a:prstGeom prst="smileyFace">
            <a:avLst>
              <a:gd name="adj" fmla="val 4653"/>
            </a:avLst>
          </a:prstGeom>
          <a:solidFill>
            <a:srgbClr val="FF0000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1" name="Google Shape;401;p27"/>
          <p:cNvSpPr/>
          <p:nvPr/>
        </p:nvSpPr>
        <p:spPr>
          <a:xfrm>
            <a:off x="9219501" y="6044148"/>
            <a:ext cx="1661020" cy="234891"/>
          </a:xfrm>
          <a:prstGeom prst="rect">
            <a:avLst/>
          </a:prstGeom>
          <a:solidFill>
            <a:srgbClr val="FF000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Deficitário</a:t>
            </a:r>
            <a:endParaRPr/>
          </a:p>
        </p:txBody>
      </p:sp>
      <p:cxnSp>
        <p:nvCxnSpPr>
          <p:cNvPr id="402" name="Google Shape;402;p27"/>
          <p:cNvCxnSpPr/>
          <p:nvPr/>
        </p:nvCxnSpPr>
        <p:spPr>
          <a:xfrm>
            <a:off x="2617365" y="5448529"/>
            <a:ext cx="2298584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403" name="Google Shape;403;p27"/>
          <p:cNvCxnSpPr/>
          <p:nvPr/>
        </p:nvCxnSpPr>
        <p:spPr>
          <a:xfrm>
            <a:off x="7088697" y="5362695"/>
            <a:ext cx="2030136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404" name="Google Shape;404;p27"/>
          <p:cNvSpPr/>
          <p:nvPr/>
        </p:nvSpPr>
        <p:spPr>
          <a:xfrm>
            <a:off x="2689372" y="5029080"/>
            <a:ext cx="1958129" cy="234892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100 Mil</a:t>
            </a:r>
            <a:endParaRPr/>
          </a:p>
        </p:txBody>
      </p:sp>
      <p:sp>
        <p:nvSpPr>
          <p:cNvPr id="405" name="Google Shape;405;p27"/>
          <p:cNvSpPr/>
          <p:nvPr/>
        </p:nvSpPr>
        <p:spPr>
          <a:xfrm>
            <a:off x="7022287" y="4947440"/>
            <a:ext cx="1958129" cy="234892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70 Mil</a:t>
            </a:r>
            <a:endParaRPr/>
          </a:p>
        </p:txBody>
      </p:sp>
      <p:sp>
        <p:nvSpPr>
          <p:cNvPr id="406" name="Google Shape;406;p27"/>
          <p:cNvSpPr/>
          <p:nvPr/>
        </p:nvSpPr>
        <p:spPr>
          <a:xfrm>
            <a:off x="7022286" y="4443914"/>
            <a:ext cx="1958129" cy="234892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30 Mil</a:t>
            </a:r>
            <a:endParaRPr/>
          </a:p>
        </p:txBody>
      </p:sp>
      <p:sp>
        <p:nvSpPr>
          <p:cNvPr id="407" name="Google Shape;407;p27"/>
          <p:cNvSpPr/>
          <p:nvPr/>
        </p:nvSpPr>
        <p:spPr>
          <a:xfrm>
            <a:off x="251670" y="4156625"/>
            <a:ext cx="956345" cy="522181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D.C 30%</a:t>
            </a:r>
            <a:endParaRPr/>
          </a:p>
        </p:txBody>
      </p:sp>
      <p:sp>
        <p:nvSpPr>
          <p:cNvPr id="408" name="Google Shape;408;p27"/>
          <p:cNvSpPr/>
          <p:nvPr/>
        </p:nvSpPr>
        <p:spPr>
          <a:xfrm>
            <a:off x="9963326" y="5356370"/>
            <a:ext cx="465588" cy="415255"/>
          </a:xfrm>
          <a:prstGeom prst="smileyFace">
            <a:avLst>
              <a:gd name="adj" fmla="val 4653"/>
            </a:avLst>
          </a:prstGeom>
          <a:solidFill>
            <a:srgbClr val="FF0000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9" name="Google Shape;409;p27"/>
          <p:cNvSpPr/>
          <p:nvPr/>
        </p:nvSpPr>
        <p:spPr>
          <a:xfrm>
            <a:off x="9680197" y="4865372"/>
            <a:ext cx="465588" cy="415255"/>
          </a:xfrm>
          <a:prstGeom prst="smileyFace">
            <a:avLst>
              <a:gd name="adj" fmla="val 4653"/>
            </a:avLst>
          </a:prstGeom>
          <a:solidFill>
            <a:srgbClr val="FF0000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0" name="Google Shape;410;p27"/>
          <p:cNvSpPr/>
          <p:nvPr/>
        </p:nvSpPr>
        <p:spPr>
          <a:xfrm>
            <a:off x="10290320" y="4827897"/>
            <a:ext cx="465588" cy="415255"/>
          </a:xfrm>
          <a:prstGeom prst="smileyFace">
            <a:avLst>
              <a:gd name="adj" fmla="val 4653"/>
            </a:avLst>
          </a:prstGeom>
          <a:solidFill>
            <a:srgbClr val="FF0000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1" name="Google Shape;411;p27"/>
          <p:cNvSpPr/>
          <p:nvPr/>
        </p:nvSpPr>
        <p:spPr>
          <a:xfrm>
            <a:off x="10647727" y="5456916"/>
            <a:ext cx="465588" cy="415255"/>
          </a:xfrm>
          <a:prstGeom prst="smileyFace">
            <a:avLst>
              <a:gd name="adj" fmla="val 4653"/>
            </a:avLst>
          </a:prstGeom>
          <a:solidFill>
            <a:srgbClr val="FF0000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2" name="Google Shape;412;p27"/>
          <p:cNvSpPr/>
          <p:nvPr/>
        </p:nvSpPr>
        <p:spPr>
          <a:xfrm>
            <a:off x="6235817" y="343883"/>
            <a:ext cx="2390862" cy="377504"/>
          </a:xfrm>
          <a:prstGeom prst="rect">
            <a:avLst/>
          </a:prstGeom>
          <a:solidFill>
            <a:srgbClr val="FF000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Contracionista</a:t>
            </a:r>
            <a:endParaRPr/>
          </a:p>
        </p:txBody>
      </p:sp>
      <p:cxnSp>
        <p:nvCxnSpPr>
          <p:cNvPr id="414" name="Google Shape;414;p27"/>
          <p:cNvCxnSpPr/>
          <p:nvPr/>
        </p:nvCxnSpPr>
        <p:spPr>
          <a:xfrm rot="-5400000">
            <a:off x="8484965" y="1862711"/>
            <a:ext cx="3194100" cy="22032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26911468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27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5067650" cy="610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pt-BR"/>
              <a:t>Depósito Compulsório</a:t>
            </a:r>
            <a:endParaRPr/>
          </a:p>
        </p:txBody>
      </p:sp>
      <p:sp>
        <p:nvSpPr>
          <p:cNvPr id="382" name="Google Shape;382;p27"/>
          <p:cNvSpPr/>
          <p:nvPr/>
        </p:nvSpPr>
        <p:spPr>
          <a:xfrm>
            <a:off x="1300294" y="1875245"/>
            <a:ext cx="1031846" cy="1002178"/>
          </a:xfrm>
          <a:prstGeom prst="smileyFace">
            <a:avLst>
              <a:gd name="adj" fmla="val 4653"/>
            </a:avLst>
          </a:prstGeom>
          <a:solidFill>
            <a:schemeClr val="accent6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3" name="Google Shape;383;p27"/>
          <p:cNvSpPr/>
          <p:nvPr/>
        </p:nvSpPr>
        <p:spPr>
          <a:xfrm>
            <a:off x="1028352" y="3053593"/>
            <a:ext cx="1661020" cy="234891"/>
          </a:xfrm>
          <a:prstGeom prst="rect">
            <a:avLst/>
          </a:prstGeom>
          <a:solidFill>
            <a:schemeClr val="accent6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Superavitário</a:t>
            </a:r>
            <a:endParaRPr/>
          </a:p>
        </p:txBody>
      </p:sp>
      <p:pic>
        <p:nvPicPr>
          <p:cNvPr id="384" name="Google Shape;384;p27" descr="Portal Goiás - Procon orienta horário de funcionamento dos banco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38608" y="1570805"/>
            <a:ext cx="1661020" cy="1783343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27"/>
          <p:cNvSpPr/>
          <p:nvPr/>
        </p:nvSpPr>
        <p:spPr>
          <a:xfrm>
            <a:off x="9397068" y="1871051"/>
            <a:ext cx="1031846" cy="1002178"/>
          </a:xfrm>
          <a:prstGeom prst="smileyFace">
            <a:avLst>
              <a:gd name="adj" fmla="val 4653"/>
            </a:avLst>
          </a:prstGeom>
          <a:solidFill>
            <a:srgbClr val="FF0000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6" name="Google Shape;386;p27"/>
          <p:cNvSpPr/>
          <p:nvPr/>
        </p:nvSpPr>
        <p:spPr>
          <a:xfrm>
            <a:off x="9219501" y="3053593"/>
            <a:ext cx="1661020" cy="234891"/>
          </a:xfrm>
          <a:prstGeom prst="rect">
            <a:avLst/>
          </a:prstGeom>
          <a:solidFill>
            <a:srgbClr val="FF000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Deficitário</a:t>
            </a:r>
            <a:endParaRPr/>
          </a:p>
        </p:txBody>
      </p:sp>
      <p:sp>
        <p:nvSpPr>
          <p:cNvPr id="387" name="Google Shape;387;p27"/>
          <p:cNvSpPr/>
          <p:nvPr/>
        </p:nvSpPr>
        <p:spPr>
          <a:xfrm>
            <a:off x="10050011" y="3909270"/>
            <a:ext cx="45719" cy="45719"/>
          </a:xfrm>
          <a:prstGeom prst="smileyFace">
            <a:avLst>
              <a:gd name="adj" fmla="val 4653"/>
            </a:avLst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88" name="Google Shape;388;p27"/>
          <p:cNvCxnSpPr/>
          <p:nvPr/>
        </p:nvCxnSpPr>
        <p:spPr>
          <a:xfrm>
            <a:off x="2617365" y="2457974"/>
            <a:ext cx="2298584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389" name="Google Shape;389;p27"/>
          <p:cNvCxnSpPr/>
          <p:nvPr/>
        </p:nvCxnSpPr>
        <p:spPr>
          <a:xfrm>
            <a:off x="7088697" y="2372140"/>
            <a:ext cx="2030136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390" name="Google Shape;390;p27"/>
          <p:cNvSpPr/>
          <p:nvPr/>
        </p:nvSpPr>
        <p:spPr>
          <a:xfrm>
            <a:off x="2689372" y="2038525"/>
            <a:ext cx="1958129" cy="234892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100 Mil</a:t>
            </a:r>
            <a:endParaRPr/>
          </a:p>
        </p:txBody>
      </p:sp>
      <p:sp>
        <p:nvSpPr>
          <p:cNvPr id="391" name="Google Shape;391;p27"/>
          <p:cNvSpPr/>
          <p:nvPr/>
        </p:nvSpPr>
        <p:spPr>
          <a:xfrm>
            <a:off x="7022287" y="1956885"/>
            <a:ext cx="1958129" cy="234892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30 Mil</a:t>
            </a:r>
            <a:endParaRPr/>
          </a:p>
        </p:txBody>
      </p:sp>
      <p:sp>
        <p:nvSpPr>
          <p:cNvPr id="392" name="Google Shape;392;p27"/>
          <p:cNvSpPr/>
          <p:nvPr/>
        </p:nvSpPr>
        <p:spPr>
          <a:xfrm>
            <a:off x="7022286" y="1453359"/>
            <a:ext cx="1958129" cy="234892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70 Mil</a:t>
            </a:r>
            <a:endParaRPr/>
          </a:p>
        </p:txBody>
      </p:sp>
      <p:pic>
        <p:nvPicPr>
          <p:cNvPr id="393" name="Google Shape;393;p27" descr="BANCO CENTRAL DO BRASIL (BC) - Anuário do Ceará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862656" y="506582"/>
            <a:ext cx="1320916" cy="735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94" name="Google Shape;394;p27"/>
          <p:cNvCxnSpPr/>
          <p:nvPr/>
        </p:nvCxnSpPr>
        <p:spPr>
          <a:xfrm rot="10800000" flipH="1">
            <a:off x="8758106" y="874382"/>
            <a:ext cx="1023457" cy="493024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395" name="Google Shape;395;p27"/>
          <p:cNvSpPr/>
          <p:nvPr/>
        </p:nvSpPr>
        <p:spPr>
          <a:xfrm>
            <a:off x="251670" y="1166070"/>
            <a:ext cx="956345" cy="522181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D.C 70%</a:t>
            </a:r>
            <a:endParaRPr/>
          </a:p>
        </p:txBody>
      </p:sp>
      <p:cxnSp>
        <p:nvCxnSpPr>
          <p:cNvPr id="396" name="Google Shape;396;p27"/>
          <p:cNvCxnSpPr/>
          <p:nvPr/>
        </p:nvCxnSpPr>
        <p:spPr>
          <a:xfrm>
            <a:off x="251670" y="3850547"/>
            <a:ext cx="11484528" cy="5872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97" name="Google Shape;397;p27"/>
          <p:cNvSpPr/>
          <p:nvPr/>
        </p:nvSpPr>
        <p:spPr>
          <a:xfrm>
            <a:off x="1300294" y="4865800"/>
            <a:ext cx="1031846" cy="1002178"/>
          </a:xfrm>
          <a:prstGeom prst="smileyFace">
            <a:avLst>
              <a:gd name="adj" fmla="val 4653"/>
            </a:avLst>
          </a:prstGeom>
          <a:solidFill>
            <a:schemeClr val="accent6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8" name="Google Shape;398;p27"/>
          <p:cNvSpPr/>
          <p:nvPr/>
        </p:nvSpPr>
        <p:spPr>
          <a:xfrm>
            <a:off x="1028352" y="6044148"/>
            <a:ext cx="1661020" cy="234891"/>
          </a:xfrm>
          <a:prstGeom prst="rect">
            <a:avLst/>
          </a:prstGeom>
          <a:solidFill>
            <a:schemeClr val="accent6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Superavitário</a:t>
            </a:r>
            <a:endParaRPr/>
          </a:p>
        </p:txBody>
      </p:sp>
      <p:pic>
        <p:nvPicPr>
          <p:cNvPr id="399" name="Google Shape;399;p27" descr="Portal Goiás - Procon orienta horário de funcionamento dos banco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38608" y="4561360"/>
            <a:ext cx="1661020" cy="1783343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p27"/>
          <p:cNvSpPr/>
          <p:nvPr/>
        </p:nvSpPr>
        <p:spPr>
          <a:xfrm>
            <a:off x="9397068" y="5448528"/>
            <a:ext cx="465588" cy="415255"/>
          </a:xfrm>
          <a:prstGeom prst="smileyFace">
            <a:avLst>
              <a:gd name="adj" fmla="val 4653"/>
            </a:avLst>
          </a:prstGeom>
          <a:solidFill>
            <a:srgbClr val="FF0000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1" name="Google Shape;401;p27"/>
          <p:cNvSpPr/>
          <p:nvPr/>
        </p:nvSpPr>
        <p:spPr>
          <a:xfrm>
            <a:off x="9219501" y="6044148"/>
            <a:ext cx="1661020" cy="234891"/>
          </a:xfrm>
          <a:prstGeom prst="rect">
            <a:avLst/>
          </a:prstGeom>
          <a:solidFill>
            <a:srgbClr val="FF000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Deficitário</a:t>
            </a:r>
            <a:endParaRPr/>
          </a:p>
        </p:txBody>
      </p:sp>
      <p:cxnSp>
        <p:nvCxnSpPr>
          <p:cNvPr id="402" name="Google Shape;402;p27"/>
          <p:cNvCxnSpPr/>
          <p:nvPr/>
        </p:nvCxnSpPr>
        <p:spPr>
          <a:xfrm>
            <a:off x="2617365" y="5448529"/>
            <a:ext cx="2298584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403" name="Google Shape;403;p27"/>
          <p:cNvCxnSpPr/>
          <p:nvPr/>
        </p:nvCxnSpPr>
        <p:spPr>
          <a:xfrm>
            <a:off x="7088697" y="5362695"/>
            <a:ext cx="2030136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404" name="Google Shape;404;p27"/>
          <p:cNvSpPr/>
          <p:nvPr/>
        </p:nvSpPr>
        <p:spPr>
          <a:xfrm>
            <a:off x="2689372" y="5029080"/>
            <a:ext cx="1958129" cy="234892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100 Mil</a:t>
            </a:r>
            <a:endParaRPr/>
          </a:p>
        </p:txBody>
      </p:sp>
      <p:sp>
        <p:nvSpPr>
          <p:cNvPr id="405" name="Google Shape;405;p27"/>
          <p:cNvSpPr/>
          <p:nvPr/>
        </p:nvSpPr>
        <p:spPr>
          <a:xfrm>
            <a:off x="7022287" y="4947440"/>
            <a:ext cx="1958129" cy="234892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70 Mil</a:t>
            </a:r>
            <a:endParaRPr/>
          </a:p>
        </p:txBody>
      </p:sp>
      <p:sp>
        <p:nvSpPr>
          <p:cNvPr id="406" name="Google Shape;406;p27"/>
          <p:cNvSpPr/>
          <p:nvPr/>
        </p:nvSpPr>
        <p:spPr>
          <a:xfrm>
            <a:off x="7022286" y="4443914"/>
            <a:ext cx="1958129" cy="234892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30 Mil</a:t>
            </a:r>
            <a:endParaRPr/>
          </a:p>
        </p:txBody>
      </p:sp>
      <p:sp>
        <p:nvSpPr>
          <p:cNvPr id="407" name="Google Shape;407;p27"/>
          <p:cNvSpPr/>
          <p:nvPr/>
        </p:nvSpPr>
        <p:spPr>
          <a:xfrm>
            <a:off x="251670" y="4156625"/>
            <a:ext cx="956345" cy="522181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D.C 30%</a:t>
            </a:r>
            <a:endParaRPr/>
          </a:p>
        </p:txBody>
      </p:sp>
      <p:sp>
        <p:nvSpPr>
          <p:cNvPr id="408" name="Google Shape;408;p27"/>
          <p:cNvSpPr/>
          <p:nvPr/>
        </p:nvSpPr>
        <p:spPr>
          <a:xfrm>
            <a:off x="9963326" y="5356370"/>
            <a:ext cx="465588" cy="415255"/>
          </a:xfrm>
          <a:prstGeom prst="smileyFace">
            <a:avLst>
              <a:gd name="adj" fmla="val 4653"/>
            </a:avLst>
          </a:prstGeom>
          <a:solidFill>
            <a:srgbClr val="FF0000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9" name="Google Shape;409;p27"/>
          <p:cNvSpPr/>
          <p:nvPr/>
        </p:nvSpPr>
        <p:spPr>
          <a:xfrm>
            <a:off x="9680197" y="4865372"/>
            <a:ext cx="465588" cy="415255"/>
          </a:xfrm>
          <a:prstGeom prst="smileyFace">
            <a:avLst>
              <a:gd name="adj" fmla="val 4653"/>
            </a:avLst>
          </a:prstGeom>
          <a:solidFill>
            <a:srgbClr val="FF0000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0" name="Google Shape;410;p27"/>
          <p:cNvSpPr/>
          <p:nvPr/>
        </p:nvSpPr>
        <p:spPr>
          <a:xfrm>
            <a:off x="10290320" y="4827897"/>
            <a:ext cx="465588" cy="415255"/>
          </a:xfrm>
          <a:prstGeom prst="smileyFace">
            <a:avLst>
              <a:gd name="adj" fmla="val 4653"/>
            </a:avLst>
          </a:prstGeom>
          <a:solidFill>
            <a:srgbClr val="FF0000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1" name="Google Shape;411;p27"/>
          <p:cNvSpPr/>
          <p:nvPr/>
        </p:nvSpPr>
        <p:spPr>
          <a:xfrm>
            <a:off x="10647727" y="5456916"/>
            <a:ext cx="465588" cy="415255"/>
          </a:xfrm>
          <a:prstGeom prst="smileyFace">
            <a:avLst>
              <a:gd name="adj" fmla="val 4653"/>
            </a:avLst>
          </a:prstGeom>
          <a:solidFill>
            <a:srgbClr val="FF0000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2" name="Google Shape;412;p27"/>
          <p:cNvSpPr/>
          <p:nvPr/>
        </p:nvSpPr>
        <p:spPr>
          <a:xfrm>
            <a:off x="6235817" y="343883"/>
            <a:ext cx="2390862" cy="377504"/>
          </a:xfrm>
          <a:prstGeom prst="rect">
            <a:avLst/>
          </a:prstGeom>
          <a:solidFill>
            <a:srgbClr val="FF000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Contracionista</a:t>
            </a:r>
            <a:endParaRPr/>
          </a:p>
        </p:txBody>
      </p:sp>
      <p:sp>
        <p:nvSpPr>
          <p:cNvPr id="413" name="Google Shape;413;p27"/>
          <p:cNvSpPr/>
          <p:nvPr/>
        </p:nvSpPr>
        <p:spPr>
          <a:xfrm>
            <a:off x="4773687" y="3943627"/>
            <a:ext cx="2390862" cy="377504"/>
          </a:xfrm>
          <a:prstGeom prst="rect">
            <a:avLst/>
          </a:prstGeom>
          <a:solidFill>
            <a:srgbClr val="00B05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Expansionista</a:t>
            </a:r>
            <a:endParaRPr/>
          </a:p>
        </p:txBody>
      </p:sp>
      <p:cxnSp>
        <p:nvCxnSpPr>
          <p:cNvPr id="414" name="Google Shape;414;p27"/>
          <p:cNvCxnSpPr/>
          <p:nvPr/>
        </p:nvCxnSpPr>
        <p:spPr>
          <a:xfrm rot="-5400000">
            <a:off x="8484965" y="1862711"/>
            <a:ext cx="3194100" cy="22032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27028602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28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5193484" cy="792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pt-BR"/>
              <a:t>Redesconto Bancário</a:t>
            </a:r>
            <a:endParaRPr/>
          </a:p>
        </p:txBody>
      </p:sp>
      <p:sp>
        <p:nvSpPr>
          <p:cNvPr id="420" name="Google Shape;420;p28"/>
          <p:cNvSpPr/>
          <p:nvPr/>
        </p:nvSpPr>
        <p:spPr>
          <a:xfrm>
            <a:off x="2734461" y="3336721"/>
            <a:ext cx="1449350" cy="1278411"/>
          </a:xfrm>
          <a:prstGeom prst="ellipse">
            <a:avLst/>
          </a:prstGeom>
          <a:solidFill>
            <a:srgbClr val="FF000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-100MM</a:t>
            </a:r>
            <a:endParaRPr/>
          </a:p>
        </p:txBody>
      </p:sp>
      <p:pic>
        <p:nvPicPr>
          <p:cNvPr id="424" name="Google Shape;424;p28" descr="Negociar Dívidas | Dívida Itaú com o Serasa Limpa Nom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28075" y="3355596"/>
            <a:ext cx="813732" cy="610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28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5193484" cy="792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pt-BR"/>
              <a:t>Redesconto Bancário</a:t>
            </a:r>
            <a:endParaRPr/>
          </a:p>
        </p:txBody>
      </p:sp>
      <p:sp>
        <p:nvSpPr>
          <p:cNvPr id="420" name="Google Shape;420;p28"/>
          <p:cNvSpPr/>
          <p:nvPr/>
        </p:nvSpPr>
        <p:spPr>
          <a:xfrm>
            <a:off x="2734461" y="3336721"/>
            <a:ext cx="1449350" cy="1278411"/>
          </a:xfrm>
          <a:prstGeom prst="ellipse">
            <a:avLst/>
          </a:prstGeom>
          <a:solidFill>
            <a:srgbClr val="FF000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-100MM</a:t>
            </a:r>
            <a:endParaRPr/>
          </a:p>
        </p:txBody>
      </p:sp>
      <p:sp>
        <p:nvSpPr>
          <p:cNvPr id="422" name="Google Shape;422;p28"/>
          <p:cNvSpPr/>
          <p:nvPr/>
        </p:nvSpPr>
        <p:spPr>
          <a:xfrm>
            <a:off x="4695039" y="1944848"/>
            <a:ext cx="1400961" cy="1258349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24" name="Google Shape;424;p28" descr="Negociar Dívidas | Dívida Itaú com o Serasa Limpa Nom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28075" y="3355596"/>
            <a:ext cx="813732" cy="610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28" descr="Santander: Como conseguiu o posto de melhor banco do Brasil e Mundo?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52204" y="1985636"/>
            <a:ext cx="1086629" cy="10866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28" name="Google Shape;428;p28"/>
          <p:cNvCxnSpPr>
            <a:stCxn id="420" idx="6"/>
            <a:endCxn id="422" idx="4"/>
          </p:cNvCxnSpPr>
          <p:nvPr/>
        </p:nvCxnSpPr>
        <p:spPr>
          <a:xfrm rot="10800000" flipH="1">
            <a:off x="4183811" y="3203127"/>
            <a:ext cx="1211700" cy="772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6798704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28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5193484" cy="792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pt-BR"/>
              <a:t>Redesconto Bancário</a:t>
            </a:r>
            <a:endParaRPr/>
          </a:p>
        </p:txBody>
      </p:sp>
      <p:sp>
        <p:nvSpPr>
          <p:cNvPr id="420" name="Google Shape;420;p28"/>
          <p:cNvSpPr/>
          <p:nvPr/>
        </p:nvSpPr>
        <p:spPr>
          <a:xfrm>
            <a:off x="2734461" y="3336721"/>
            <a:ext cx="1449350" cy="1278411"/>
          </a:xfrm>
          <a:prstGeom prst="ellipse">
            <a:avLst/>
          </a:prstGeom>
          <a:solidFill>
            <a:srgbClr val="FF000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-100MM</a:t>
            </a:r>
            <a:endParaRPr/>
          </a:p>
        </p:txBody>
      </p:sp>
      <p:sp>
        <p:nvSpPr>
          <p:cNvPr id="422" name="Google Shape;422;p28"/>
          <p:cNvSpPr/>
          <p:nvPr/>
        </p:nvSpPr>
        <p:spPr>
          <a:xfrm>
            <a:off x="4695039" y="1944848"/>
            <a:ext cx="1400961" cy="1258349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3" name="Google Shape;423;p28"/>
          <p:cNvSpPr/>
          <p:nvPr/>
        </p:nvSpPr>
        <p:spPr>
          <a:xfrm>
            <a:off x="928381" y="1918282"/>
            <a:ext cx="1400961" cy="1258349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24" name="Google Shape;424;p28" descr="Negociar Dívidas | Dívida Itaú com o Serasa Limpa Nom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28075" y="3355596"/>
            <a:ext cx="813732" cy="610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p28" descr="Banco Bradesco | Entre Nós, Você Vem Primeiro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53929" y="2072524"/>
            <a:ext cx="949864" cy="949864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28" descr="Santander: Como conseguiu o posto de melhor banco do Brasil e Mundo?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852204" y="1985636"/>
            <a:ext cx="1086629" cy="10866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28" name="Google Shape;428;p28"/>
          <p:cNvCxnSpPr>
            <a:stCxn id="420" idx="6"/>
            <a:endCxn id="422" idx="4"/>
          </p:cNvCxnSpPr>
          <p:nvPr/>
        </p:nvCxnSpPr>
        <p:spPr>
          <a:xfrm rot="10800000" flipH="1">
            <a:off x="4183811" y="3203127"/>
            <a:ext cx="1211700" cy="772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29" name="Google Shape;429;p28"/>
          <p:cNvCxnSpPr>
            <a:stCxn id="423" idx="4"/>
            <a:endCxn id="420" idx="2"/>
          </p:cNvCxnSpPr>
          <p:nvPr/>
        </p:nvCxnSpPr>
        <p:spPr>
          <a:xfrm>
            <a:off x="1628861" y="3176631"/>
            <a:ext cx="1105500" cy="799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3763128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28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5193484" cy="792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pt-BR"/>
              <a:t>Redesconto Bancário</a:t>
            </a:r>
            <a:endParaRPr/>
          </a:p>
        </p:txBody>
      </p:sp>
      <p:sp>
        <p:nvSpPr>
          <p:cNvPr id="420" name="Google Shape;420;p28"/>
          <p:cNvSpPr/>
          <p:nvPr/>
        </p:nvSpPr>
        <p:spPr>
          <a:xfrm>
            <a:off x="2734461" y="3336721"/>
            <a:ext cx="1449350" cy="1278411"/>
          </a:xfrm>
          <a:prstGeom prst="ellipse">
            <a:avLst/>
          </a:prstGeom>
          <a:solidFill>
            <a:srgbClr val="FF000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-100MM</a:t>
            </a:r>
            <a:endParaRPr/>
          </a:p>
        </p:txBody>
      </p:sp>
      <p:sp>
        <p:nvSpPr>
          <p:cNvPr id="421" name="Google Shape;421;p28"/>
          <p:cNvSpPr/>
          <p:nvPr/>
        </p:nvSpPr>
        <p:spPr>
          <a:xfrm>
            <a:off x="928381" y="4980263"/>
            <a:ext cx="1400961" cy="1258349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2" name="Google Shape;422;p28"/>
          <p:cNvSpPr/>
          <p:nvPr/>
        </p:nvSpPr>
        <p:spPr>
          <a:xfrm>
            <a:off x="4695039" y="1944848"/>
            <a:ext cx="1400961" cy="1258349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3" name="Google Shape;423;p28"/>
          <p:cNvSpPr/>
          <p:nvPr/>
        </p:nvSpPr>
        <p:spPr>
          <a:xfrm>
            <a:off x="928381" y="1918282"/>
            <a:ext cx="1400961" cy="1258349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24" name="Google Shape;424;p28" descr="Negociar Dívidas | Dívida Itaú com o Serasa Limpa Nom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28075" y="3355596"/>
            <a:ext cx="813732" cy="610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p28" descr="Banco Bradesco | Entre Nós, Você Vem Primeiro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53929" y="2072524"/>
            <a:ext cx="949864" cy="949864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28" descr="Banco do Brasil Logo – PNG e Vetor – Download de Logo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flipH="1">
            <a:off x="1343650" y="5324226"/>
            <a:ext cx="570421" cy="570421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28" descr="Santander: Como conseguiu o posto de melhor banco do Brasil e Mundo?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852204" y="1985636"/>
            <a:ext cx="1086629" cy="10866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28" name="Google Shape;428;p28"/>
          <p:cNvCxnSpPr>
            <a:stCxn id="420" idx="6"/>
            <a:endCxn id="422" idx="4"/>
          </p:cNvCxnSpPr>
          <p:nvPr/>
        </p:nvCxnSpPr>
        <p:spPr>
          <a:xfrm rot="10800000" flipH="1">
            <a:off x="4183811" y="3203127"/>
            <a:ext cx="1211700" cy="772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29" name="Google Shape;429;p28"/>
          <p:cNvCxnSpPr>
            <a:stCxn id="423" idx="4"/>
            <a:endCxn id="420" idx="2"/>
          </p:cNvCxnSpPr>
          <p:nvPr/>
        </p:nvCxnSpPr>
        <p:spPr>
          <a:xfrm>
            <a:off x="1628861" y="3176631"/>
            <a:ext cx="1105500" cy="799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30" name="Google Shape;430;p28"/>
          <p:cNvCxnSpPr>
            <a:stCxn id="420" idx="4"/>
            <a:endCxn id="421" idx="6"/>
          </p:cNvCxnSpPr>
          <p:nvPr/>
        </p:nvCxnSpPr>
        <p:spPr>
          <a:xfrm flipH="1">
            <a:off x="2329336" y="4615132"/>
            <a:ext cx="1129800" cy="994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2450709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28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5193484" cy="792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pt-BR"/>
              <a:t>Redesconto Bancário</a:t>
            </a:r>
            <a:endParaRPr/>
          </a:p>
        </p:txBody>
      </p:sp>
      <p:sp>
        <p:nvSpPr>
          <p:cNvPr id="420" name="Google Shape;420;p28"/>
          <p:cNvSpPr/>
          <p:nvPr/>
        </p:nvSpPr>
        <p:spPr>
          <a:xfrm>
            <a:off x="2734461" y="3336721"/>
            <a:ext cx="1449350" cy="1278411"/>
          </a:xfrm>
          <a:prstGeom prst="ellipse">
            <a:avLst/>
          </a:prstGeom>
          <a:solidFill>
            <a:srgbClr val="FF000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-100MM</a:t>
            </a:r>
            <a:endParaRPr/>
          </a:p>
        </p:txBody>
      </p:sp>
      <p:sp>
        <p:nvSpPr>
          <p:cNvPr id="421" name="Google Shape;421;p28"/>
          <p:cNvSpPr/>
          <p:nvPr/>
        </p:nvSpPr>
        <p:spPr>
          <a:xfrm>
            <a:off x="928381" y="4980263"/>
            <a:ext cx="1400961" cy="1258349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2" name="Google Shape;422;p28"/>
          <p:cNvSpPr/>
          <p:nvPr/>
        </p:nvSpPr>
        <p:spPr>
          <a:xfrm>
            <a:off x="4695039" y="1944848"/>
            <a:ext cx="1400961" cy="1258349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3" name="Google Shape;423;p28"/>
          <p:cNvSpPr/>
          <p:nvPr/>
        </p:nvSpPr>
        <p:spPr>
          <a:xfrm>
            <a:off x="928381" y="1918282"/>
            <a:ext cx="1400961" cy="1258349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24" name="Google Shape;424;p28" descr="Negociar Dívidas | Dívida Itaú com o Serasa Limpa Nom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28075" y="3355596"/>
            <a:ext cx="813732" cy="610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p28" descr="Banco Bradesco | Entre Nós, Você Vem Primeiro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53929" y="2072524"/>
            <a:ext cx="949864" cy="949864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28" descr="Banco do Brasil Logo – PNG e Vetor – Download de Logo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flipH="1">
            <a:off x="1343650" y="5324226"/>
            <a:ext cx="570421" cy="570421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28" descr="Santander: Como conseguiu o posto de melhor banco do Brasil e Mundo?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852204" y="1985636"/>
            <a:ext cx="1086629" cy="10866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28" name="Google Shape;428;p28"/>
          <p:cNvCxnSpPr>
            <a:stCxn id="420" idx="6"/>
            <a:endCxn id="422" idx="4"/>
          </p:cNvCxnSpPr>
          <p:nvPr/>
        </p:nvCxnSpPr>
        <p:spPr>
          <a:xfrm rot="10800000" flipH="1">
            <a:off x="4183811" y="3203127"/>
            <a:ext cx="1211700" cy="772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29" name="Google Shape;429;p28"/>
          <p:cNvCxnSpPr>
            <a:stCxn id="423" idx="4"/>
            <a:endCxn id="420" idx="2"/>
          </p:cNvCxnSpPr>
          <p:nvPr/>
        </p:nvCxnSpPr>
        <p:spPr>
          <a:xfrm>
            <a:off x="1628861" y="3176631"/>
            <a:ext cx="1105500" cy="799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30" name="Google Shape;430;p28"/>
          <p:cNvCxnSpPr>
            <a:stCxn id="420" idx="4"/>
            <a:endCxn id="421" idx="6"/>
          </p:cNvCxnSpPr>
          <p:nvPr/>
        </p:nvCxnSpPr>
        <p:spPr>
          <a:xfrm flipH="1">
            <a:off x="2329336" y="4615132"/>
            <a:ext cx="1129800" cy="994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431" name="Google Shape;431;p28" descr="BANCO CENTRAL DO BRASIL (BC) - Anuário do Ceará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680838" y="1918281"/>
            <a:ext cx="2259616" cy="12583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32" name="Google Shape;432;p28"/>
          <p:cNvCxnSpPr>
            <a:stCxn id="431" idx="1"/>
            <a:endCxn id="420" idx="6"/>
          </p:cNvCxnSpPr>
          <p:nvPr/>
        </p:nvCxnSpPr>
        <p:spPr>
          <a:xfrm flipH="1">
            <a:off x="4183838" y="2547456"/>
            <a:ext cx="4497000" cy="1428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37174185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29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5361264" cy="893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pt-BR"/>
              <a:t>Open Market (Leilão)</a:t>
            </a:r>
            <a:endParaRPr/>
          </a:p>
        </p:txBody>
      </p:sp>
      <p:sp>
        <p:nvSpPr>
          <p:cNvPr id="439" name="Google Shape;439;p29"/>
          <p:cNvSpPr/>
          <p:nvPr/>
        </p:nvSpPr>
        <p:spPr>
          <a:xfrm>
            <a:off x="838200" y="1879135"/>
            <a:ext cx="1561051" cy="1887522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0" name="Google Shape;440;p29"/>
          <p:cNvSpPr/>
          <p:nvPr/>
        </p:nvSpPr>
        <p:spPr>
          <a:xfrm>
            <a:off x="1006679" y="2051109"/>
            <a:ext cx="276836" cy="260058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1" name="Google Shape;441;p29"/>
          <p:cNvSpPr/>
          <p:nvPr/>
        </p:nvSpPr>
        <p:spPr>
          <a:xfrm>
            <a:off x="1426129" y="2051109"/>
            <a:ext cx="276836" cy="260058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2" name="Google Shape;442;p29"/>
          <p:cNvSpPr/>
          <p:nvPr/>
        </p:nvSpPr>
        <p:spPr>
          <a:xfrm>
            <a:off x="1845579" y="2051109"/>
            <a:ext cx="276836" cy="260058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3" name="Google Shape;443;p29"/>
          <p:cNvSpPr/>
          <p:nvPr/>
        </p:nvSpPr>
        <p:spPr>
          <a:xfrm>
            <a:off x="1006679" y="2413234"/>
            <a:ext cx="276836" cy="260058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4" name="Google Shape;444;p29"/>
          <p:cNvSpPr/>
          <p:nvPr/>
        </p:nvSpPr>
        <p:spPr>
          <a:xfrm>
            <a:off x="1426129" y="2413234"/>
            <a:ext cx="276836" cy="260058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5" name="Google Shape;445;p29"/>
          <p:cNvSpPr/>
          <p:nvPr/>
        </p:nvSpPr>
        <p:spPr>
          <a:xfrm>
            <a:off x="1845579" y="2413234"/>
            <a:ext cx="276836" cy="260058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46" name="Google Shape;446;p29"/>
          <p:cNvCxnSpPr>
            <a:stCxn id="439" idx="1"/>
            <a:endCxn id="439" idx="3"/>
          </p:cNvCxnSpPr>
          <p:nvPr/>
        </p:nvCxnSpPr>
        <p:spPr>
          <a:xfrm>
            <a:off x="838200" y="2822896"/>
            <a:ext cx="1561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447" name="Google Shape;447;p29" descr="Logotipos de dinheiro Editáveis Desig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06679" y="3102994"/>
            <a:ext cx="513593" cy="513593"/>
          </a:xfrm>
          <a:prstGeom prst="rect">
            <a:avLst/>
          </a:prstGeom>
          <a:noFill/>
          <a:ln>
            <a:noFill/>
          </a:ln>
        </p:spPr>
      </p:pic>
      <p:pic>
        <p:nvPicPr>
          <p:cNvPr id="448" name="Google Shape;448;p29" descr="Logotipos de dinheiro Editáveis Desig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88782" y="3102994"/>
            <a:ext cx="513593" cy="513593"/>
          </a:xfrm>
          <a:prstGeom prst="rect">
            <a:avLst/>
          </a:prstGeom>
          <a:noFill/>
          <a:ln>
            <a:noFill/>
          </a:ln>
        </p:spPr>
      </p:pic>
      <p:sp>
        <p:nvSpPr>
          <p:cNvPr id="449" name="Google Shape;449;p29"/>
          <p:cNvSpPr/>
          <p:nvPr/>
        </p:nvSpPr>
        <p:spPr>
          <a:xfrm>
            <a:off x="1006679" y="1384183"/>
            <a:ext cx="1392572" cy="293615"/>
          </a:xfrm>
          <a:prstGeom prst="rect">
            <a:avLst/>
          </a:prstGeom>
          <a:solidFill>
            <a:schemeClr val="dk2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Banco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0471514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29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5361264" cy="893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pt-BR"/>
              <a:t>Open Market (Leilão)</a:t>
            </a:r>
            <a:endParaRPr/>
          </a:p>
        </p:txBody>
      </p:sp>
      <p:sp>
        <p:nvSpPr>
          <p:cNvPr id="439" name="Google Shape;439;p29"/>
          <p:cNvSpPr/>
          <p:nvPr/>
        </p:nvSpPr>
        <p:spPr>
          <a:xfrm>
            <a:off x="838200" y="1879135"/>
            <a:ext cx="1561051" cy="1887522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0" name="Google Shape;440;p29"/>
          <p:cNvSpPr/>
          <p:nvPr/>
        </p:nvSpPr>
        <p:spPr>
          <a:xfrm>
            <a:off x="1006679" y="2051109"/>
            <a:ext cx="276836" cy="260058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1" name="Google Shape;441;p29"/>
          <p:cNvSpPr/>
          <p:nvPr/>
        </p:nvSpPr>
        <p:spPr>
          <a:xfrm>
            <a:off x="1426129" y="2051109"/>
            <a:ext cx="276836" cy="260058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2" name="Google Shape;442;p29"/>
          <p:cNvSpPr/>
          <p:nvPr/>
        </p:nvSpPr>
        <p:spPr>
          <a:xfrm>
            <a:off x="1845579" y="2051109"/>
            <a:ext cx="276836" cy="260058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3" name="Google Shape;443;p29"/>
          <p:cNvSpPr/>
          <p:nvPr/>
        </p:nvSpPr>
        <p:spPr>
          <a:xfrm>
            <a:off x="1006679" y="2413234"/>
            <a:ext cx="276836" cy="260058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4" name="Google Shape;444;p29"/>
          <p:cNvSpPr/>
          <p:nvPr/>
        </p:nvSpPr>
        <p:spPr>
          <a:xfrm>
            <a:off x="1426129" y="2413234"/>
            <a:ext cx="276836" cy="260058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5" name="Google Shape;445;p29"/>
          <p:cNvSpPr/>
          <p:nvPr/>
        </p:nvSpPr>
        <p:spPr>
          <a:xfrm>
            <a:off x="1845579" y="2413234"/>
            <a:ext cx="276836" cy="260058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46" name="Google Shape;446;p29"/>
          <p:cNvCxnSpPr>
            <a:stCxn id="439" idx="1"/>
            <a:endCxn id="439" idx="3"/>
          </p:cNvCxnSpPr>
          <p:nvPr/>
        </p:nvCxnSpPr>
        <p:spPr>
          <a:xfrm>
            <a:off x="838200" y="2822896"/>
            <a:ext cx="1561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447" name="Google Shape;447;p29" descr="Logotipos de dinheiro Editáveis Desig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06679" y="3102994"/>
            <a:ext cx="513593" cy="513593"/>
          </a:xfrm>
          <a:prstGeom prst="rect">
            <a:avLst/>
          </a:prstGeom>
          <a:noFill/>
          <a:ln>
            <a:noFill/>
          </a:ln>
        </p:spPr>
      </p:pic>
      <p:pic>
        <p:nvPicPr>
          <p:cNvPr id="448" name="Google Shape;448;p29" descr="Logotipos de dinheiro Editáveis Desig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88782" y="3102994"/>
            <a:ext cx="513593" cy="513593"/>
          </a:xfrm>
          <a:prstGeom prst="rect">
            <a:avLst/>
          </a:prstGeom>
          <a:noFill/>
          <a:ln>
            <a:noFill/>
          </a:ln>
        </p:spPr>
      </p:pic>
      <p:sp>
        <p:nvSpPr>
          <p:cNvPr id="449" name="Google Shape;449;p29"/>
          <p:cNvSpPr/>
          <p:nvPr/>
        </p:nvSpPr>
        <p:spPr>
          <a:xfrm>
            <a:off x="1006679" y="1384183"/>
            <a:ext cx="1392572" cy="293615"/>
          </a:xfrm>
          <a:prstGeom prst="rect">
            <a:avLst/>
          </a:prstGeom>
          <a:solidFill>
            <a:schemeClr val="dk2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Banco</a:t>
            </a:r>
            <a:endParaRPr/>
          </a:p>
        </p:txBody>
      </p:sp>
      <p:pic>
        <p:nvPicPr>
          <p:cNvPr id="450" name="Google Shape;450;p29" descr="BANCO CENTRAL DO BRASIL (BC) - Anuário do Ceará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929249" y="2044117"/>
            <a:ext cx="2259616" cy="12583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53" name="Google Shape;453;p29"/>
          <p:cNvCxnSpPr/>
          <p:nvPr/>
        </p:nvCxnSpPr>
        <p:spPr>
          <a:xfrm rot="10800000" flipH="1">
            <a:off x="2214694" y="2822896"/>
            <a:ext cx="3531765" cy="37331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454" name="Google Shape;454;p29"/>
          <p:cNvCxnSpPr>
            <a:stCxn id="450" idx="1"/>
          </p:cNvCxnSpPr>
          <p:nvPr/>
        </p:nvCxnSpPr>
        <p:spPr>
          <a:xfrm rot="10800000">
            <a:off x="2265049" y="2311192"/>
            <a:ext cx="3664200" cy="362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23470321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CB62CF-2A46-40AE-FFF3-C982266A3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6447980" cy="1380744"/>
          </a:xfrm>
        </p:spPr>
        <p:txBody>
          <a:bodyPr wrap="square" anchor="b">
            <a:normAutofit/>
          </a:bodyPr>
          <a:lstStyle/>
          <a:p>
            <a:r>
              <a:rPr lang="pt-BR" sz="2700" dirty="0"/>
              <a:t>Com objetivo de atender a demanda o SFN se dividiu em quatro grandes mercados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F602563-913E-9B67-E628-3156BCB207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wrap="square" anchor="t">
            <a:noAutofit/>
          </a:bodyPr>
          <a:lstStyle/>
          <a:p>
            <a:r>
              <a:rPr lang="pt-BR" sz="1800" b="1" dirty="0"/>
              <a:t>Mercado de Capitais</a:t>
            </a:r>
          </a:p>
          <a:p>
            <a:pPr marL="571500" lvl="1" indent="0">
              <a:buNone/>
            </a:pPr>
            <a:r>
              <a:rPr lang="pt-BR" sz="1800" dirty="0"/>
              <a:t>Captar Recursos</a:t>
            </a:r>
          </a:p>
          <a:p>
            <a:pPr marL="571500" lvl="1" indent="0">
              <a:buNone/>
            </a:pPr>
            <a:r>
              <a:rPr lang="pt-BR" sz="1800" dirty="0"/>
              <a:t>Investimentos</a:t>
            </a:r>
          </a:p>
          <a:p>
            <a:r>
              <a:rPr lang="pt-BR" sz="1800" b="1" dirty="0"/>
              <a:t>Mercado Monetário</a:t>
            </a:r>
          </a:p>
          <a:p>
            <a:pPr marL="571500" lvl="1" indent="0">
              <a:buNone/>
            </a:pPr>
            <a:r>
              <a:rPr lang="pt-BR" sz="1800" dirty="0"/>
              <a:t>Manipulação e transferência de recursos</a:t>
            </a:r>
          </a:p>
          <a:p>
            <a:r>
              <a:rPr lang="pt-BR" sz="1800" b="1" dirty="0"/>
              <a:t>Mercado de Crédito</a:t>
            </a:r>
          </a:p>
          <a:p>
            <a:pPr marL="571500" lvl="1" indent="0">
              <a:buNone/>
            </a:pPr>
            <a:r>
              <a:rPr lang="pt-BR" sz="1800" dirty="0"/>
              <a:t>Recursos são captados por instituições financeiras e emprestados para famílias ou empresas</a:t>
            </a:r>
          </a:p>
          <a:p>
            <a:r>
              <a:rPr lang="pt-BR" sz="1800" b="1" dirty="0"/>
              <a:t>Mercado Cambial</a:t>
            </a:r>
          </a:p>
          <a:p>
            <a:pPr marL="571500" lvl="1" indent="0">
              <a:buNone/>
            </a:pPr>
            <a:r>
              <a:rPr lang="pt-BR" sz="1800" dirty="0"/>
              <a:t>Troca de moeda estrangeira</a:t>
            </a:r>
          </a:p>
        </p:txBody>
      </p:sp>
      <p:pic>
        <p:nvPicPr>
          <p:cNvPr id="1028" name="Picture 4" descr="Mercado Financeiro: Entenda o Funcionamento e os Principais Conceitos">
            <a:extLst>
              <a:ext uri="{FF2B5EF4-FFF2-40B4-BE49-F238E27FC236}">
                <a16:creationId xmlns:a16="http://schemas.microsoft.com/office/drawing/2014/main" id="{56E077D4-646A-D404-CDC8-15128BF780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2025" y="2195576"/>
            <a:ext cx="6730697" cy="3811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90580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29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5361264" cy="893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pt-BR"/>
              <a:t>Open Market (Leilão)</a:t>
            </a:r>
            <a:endParaRPr/>
          </a:p>
        </p:txBody>
      </p:sp>
      <p:sp>
        <p:nvSpPr>
          <p:cNvPr id="439" name="Google Shape;439;p29"/>
          <p:cNvSpPr/>
          <p:nvPr/>
        </p:nvSpPr>
        <p:spPr>
          <a:xfrm>
            <a:off x="838200" y="1879135"/>
            <a:ext cx="1561051" cy="1887522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0" name="Google Shape;440;p29"/>
          <p:cNvSpPr/>
          <p:nvPr/>
        </p:nvSpPr>
        <p:spPr>
          <a:xfrm>
            <a:off x="1006679" y="2051109"/>
            <a:ext cx="276836" cy="260058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1" name="Google Shape;441;p29"/>
          <p:cNvSpPr/>
          <p:nvPr/>
        </p:nvSpPr>
        <p:spPr>
          <a:xfrm>
            <a:off x="1426129" y="2051109"/>
            <a:ext cx="276836" cy="260058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2" name="Google Shape;442;p29"/>
          <p:cNvSpPr/>
          <p:nvPr/>
        </p:nvSpPr>
        <p:spPr>
          <a:xfrm>
            <a:off x="1845579" y="2051109"/>
            <a:ext cx="276836" cy="260058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3" name="Google Shape;443;p29"/>
          <p:cNvSpPr/>
          <p:nvPr/>
        </p:nvSpPr>
        <p:spPr>
          <a:xfrm>
            <a:off x="1006679" y="2413234"/>
            <a:ext cx="276836" cy="260058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4" name="Google Shape;444;p29"/>
          <p:cNvSpPr/>
          <p:nvPr/>
        </p:nvSpPr>
        <p:spPr>
          <a:xfrm>
            <a:off x="1426129" y="2413234"/>
            <a:ext cx="276836" cy="260058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5" name="Google Shape;445;p29"/>
          <p:cNvSpPr/>
          <p:nvPr/>
        </p:nvSpPr>
        <p:spPr>
          <a:xfrm>
            <a:off x="1845579" y="2413234"/>
            <a:ext cx="276836" cy="260058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46" name="Google Shape;446;p29"/>
          <p:cNvCxnSpPr>
            <a:stCxn id="439" idx="1"/>
            <a:endCxn id="439" idx="3"/>
          </p:cNvCxnSpPr>
          <p:nvPr/>
        </p:nvCxnSpPr>
        <p:spPr>
          <a:xfrm>
            <a:off x="838200" y="2822896"/>
            <a:ext cx="1561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447" name="Google Shape;447;p29" descr="Logotipos de dinheiro Editáveis Desig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06679" y="3102994"/>
            <a:ext cx="513593" cy="513593"/>
          </a:xfrm>
          <a:prstGeom prst="rect">
            <a:avLst/>
          </a:prstGeom>
          <a:noFill/>
          <a:ln>
            <a:noFill/>
          </a:ln>
        </p:spPr>
      </p:pic>
      <p:pic>
        <p:nvPicPr>
          <p:cNvPr id="448" name="Google Shape;448;p29" descr="Logotipos de dinheiro Editáveis Desig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88782" y="3102994"/>
            <a:ext cx="513593" cy="513593"/>
          </a:xfrm>
          <a:prstGeom prst="rect">
            <a:avLst/>
          </a:prstGeom>
          <a:noFill/>
          <a:ln>
            <a:noFill/>
          </a:ln>
        </p:spPr>
      </p:pic>
      <p:sp>
        <p:nvSpPr>
          <p:cNvPr id="449" name="Google Shape;449;p29"/>
          <p:cNvSpPr/>
          <p:nvPr/>
        </p:nvSpPr>
        <p:spPr>
          <a:xfrm>
            <a:off x="1006679" y="1384183"/>
            <a:ext cx="1392572" cy="293615"/>
          </a:xfrm>
          <a:prstGeom prst="rect">
            <a:avLst/>
          </a:prstGeom>
          <a:solidFill>
            <a:schemeClr val="dk2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Banco</a:t>
            </a:r>
            <a:endParaRPr/>
          </a:p>
        </p:txBody>
      </p:sp>
      <p:pic>
        <p:nvPicPr>
          <p:cNvPr id="450" name="Google Shape;450;p29" descr="BANCO CENTRAL DO BRASIL (BC) - Anuário do Ceará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929249" y="2044117"/>
            <a:ext cx="2259616" cy="1258349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29"/>
          <p:cNvSpPr/>
          <p:nvPr/>
        </p:nvSpPr>
        <p:spPr>
          <a:xfrm>
            <a:off x="2910282" y="3278001"/>
            <a:ext cx="465588" cy="415255"/>
          </a:xfrm>
          <a:prstGeom prst="smileyFace">
            <a:avLst>
              <a:gd name="adj" fmla="val 4653"/>
            </a:avLst>
          </a:prstGeom>
          <a:solidFill>
            <a:srgbClr val="FF0000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53" name="Google Shape;453;p29"/>
          <p:cNvCxnSpPr/>
          <p:nvPr/>
        </p:nvCxnSpPr>
        <p:spPr>
          <a:xfrm rot="10800000" flipH="1">
            <a:off x="2214694" y="2822896"/>
            <a:ext cx="3531765" cy="37331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454" name="Google Shape;454;p29"/>
          <p:cNvCxnSpPr>
            <a:stCxn id="450" idx="1"/>
          </p:cNvCxnSpPr>
          <p:nvPr/>
        </p:nvCxnSpPr>
        <p:spPr>
          <a:xfrm rot="10800000">
            <a:off x="2265049" y="2311192"/>
            <a:ext cx="3664200" cy="362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38979292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29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5361264" cy="893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pt-BR"/>
              <a:t>Open Market (Leilão)</a:t>
            </a:r>
            <a:endParaRPr/>
          </a:p>
        </p:txBody>
      </p:sp>
      <p:sp>
        <p:nvSpPr>
          <p:cNvPr id="439" name="Google Shape;439;p29"/>
          <p:cNvSpPr/>
          <p:nvPr/>
        </p:nvSpPr>
        <p:spPr>
          <a:xfrm>
            <a:off x="838200" y="1879135"/>
            <a:ext cx="1561051" cy="1887522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0" name="Google Shape;440;p29"/>
          <p:cNvSpPr/>
          <p:nvPr/>
        </p:nvSpPr>
        <p:spPr>
          <a:xfrm>
            <a:off x="1006679" y="2051109"/>
            <a:ext cx="276836" cy="260058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1" name="Google Shape;441;p29"/>
          <p:cNvSpPr/>
          <p:nvPr/>
        </p:nvSpPr>
        <p:spPr>
          <a:xfrm>
            <a:off x="1426129" y="2051109"/>
            <a:ext cx="276836" cy="260058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2" name="Google Shape;442;p29"/>
          <p:cNvSpPr/>
          <p:nvPr/>
        </p:nvSpPr>
        <p:spPr>
          <a:xfrm>
            <a:off x="1845579" y="2051109"/>
            <a:ext cx="276836" cy="260058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3" name="Google Shape;443;p29"/>
          <p:cNvSpPr/>
          <p:nvPr/>
        </p:nvSpPr>
        <p:spPr>
          <a:xfrm>
            <a:off x="1006679" y="2413234"/>
            <a:ext cx="276836" cy="260058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4" name="Google Shape;444;p29"/>
          <p:cNvSpPr/>
          <p:nvPr/>
        </p:nvSpPr>
        <p:spPr>
          <a:xfrm>
            <a:off x="1426129" y="2413234"/>
            <a:ext cx="276836" cy="260058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5" name="Google Shape;445;p29"/>
          <p:cNvSpPr/>
          <p:nvPr/>
        </p:nvSpPr>
        <p:spPr>
          <a:xfrm>
            <a:off x="1845579" y="2413234"/>
            <a:ext cx="276836" cy="260058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46" name="Google Shape;446;p29"/>
          <p:cNvCxnSpPr>
            <a:stCxn id="439" idx="1"/>
            <a:endCxn id="439" idx="3"/>
          </p:cNvCxnSpPr>
          <p:nvPr/>
        </p:nvCxnSpPr>
        <p:spPr>
          <a:xfrm>
            <a:off x="838200" y="2822896"/>
            <a:ext cx="1561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447" name="Google Shape;447;p29" descr="Logotipos de dinheiro Editáveis Desig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06679" y="3102994"/>
            <a:ext cx="513593" cy="513593"/>
          </a:xfrm>
          <a:prstGeom prst="rect">
            <a:avLst/>
          </a:prstGeom>
          <a:noFill/>
          <a:ln>
            <a:noFill/>
          </a:ln>
        </p:spPr>
      </p:pic>
      <p:pic>
        <p:nvPicPr>
          <p:cNvPr id="448" name="Google Shape;448;p29" descr="Logotipos de dinheiro Editáveis Desig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88782" y="3102994"/>
            <a:ext cx="513593" cy="513593"/>
          </a:xfrm>
          <a:prstGeom prst="rect">
            <a:avLst/>
          </a:prstGeom>
          <a:noFill/>
          <a:ln>
            <a:noFill/>
          </a:ln>
        </p:spPr>
      </p:pic>
      <p:sp>
        <p:nvSpPr>
          <p:cNvPr id="449" name="Google Shape;449;p29"/>
          <p:cNvSpPr/>
          <p:nvPr/>
        </p:nvSpPr>
        <p:spPr>
          <a:xfrm>
            <a:off x="1006679" y="1384183"/>
            <a:ext cx="1392572" cy="293615"/>
          </a:xfrm>
          <a:prstGeom prst="rect">
            <a:avLst/>
          </a:prstGeom>
          <a:solidFill>
            <a:schemeClr val="dk2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Banco</a:t>
            </a:r>
            <a:endParaRPr/>
          </a:p>
        </p:txBody>
      </p:sp>
      <p:pic>
        <p:nvPicPr>
          <p:cNvPr id="450" name="Google Shape;450;p29" descr="BANCO CENTRAL DO BRASIL (BC) - Anuário do Ceará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929249" y="2044117"/>
            <a:ext cx="2259616" cy="1258349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29"/>
          <p:cNvSpPr/>
          <p:nvPr/>
        </p:nvSpPr>
        <p:spPr>
          <a:xfrm>
            <a:off x="2910282" y="3278001"/>
            <a:ext cx="465588" cy="415255"/>
          </a:xfrm>
          <a:prstGeom prst="smileyFace">
            <a:avLst>
              <a:gd name="adj" fmla="val 4653"/>
            </a:avLst>
          </a:prstGeom>
          <a:solidFill>
            <a:srgbClr val="FF0000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2" name="Google Shape;452;p29"/>
          <p:cNvSpPr/>
          <p:nvPr/>
        </p:nvSpPr>
        <p:spPr>
          <a:xfrm>
            <a:off x="3607266" y="1530990"/>
            <a:ext cx="1853967" cy="289421"/>
          </a:xfrm>
          <a:prstGeom prst="rect">
            <a:avLst/>
          </a:prstGeom>
          <a:solidFill>
            <a:srgbClr val="FF000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Contracionista</a:t>
            </a:r>
            <a:endParaRPr/>
          </a:p>
        </p:txBody>
      </p:sp>
      <p:cxnSp>
        <p:nvCxnSpPr>
          <p:cNvPr id="453" name="Google Shape;453;p29"/>
          <p:cNvCxnSpPr/>
          <p:nvPr/>
        </p:nvCxnSpPr>
        <p:spPr>
          <a:xfrm rot="10800000" flipH="1">
            <a:off x="2214694" y="2822896"/>
            <a:ext cx="3531765" cy="37331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454" name="Google Shape;454;p29"/>
          <p:cNvCxnSpPr>
            <a:stCxn id="450" idx="1"/>
          </p:cNvCxnSpPr>
          <p:nvPr/>
        </p:nvCxnSpPr>
        <p:spPr>
          <a:xfrm rot="10800000">
            <a:off x="2265049" y="2311192"/>
            <a:ext cx="3664200" cy="362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33111707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29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5361264" cy="893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pt-BR"/>
              <a:t>Open Market (Leilão)</a:t>
            </a:r>
            <a:endParaRPr/>
          </a:p>
        </p:txBody>
      </p:sp>
      <p:sp>
        <p:nvSpPr>
          <p:cNvPr id="439" name="Google Shape;439;p29"/>
          <p:cNvSpPr/>
          <p:nvPr/>
        </p:nvSpPr>
        <p:spPr>
          <a:xfrm>
            <a:off x="838200" y="1879135"/>
            <a:ext cx="1561051" cy="1887522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0" name="Google Shape;440;p29"/>
          <p:cNvSpPr/>
          <p:nvPr/>
        </p:nvSpPr>
        <p:spPr>
          <a:xfrm>
            <a:off x="1006679" y="2051109"/>
            <a:ext cx="276836" cy="260058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1" name="Google Shape;441;p29"/>
          <p:cNvSpPr/>
          <p:nvPr/>
        </p:nvSpPr>
        <p:spPr>
          <a:xfrm>
            <a:off x="1426129" y="2051109"/>
            <a:ext cx="276836" cy="260058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2" name="Google Shape;442;p29"/>
          <p:cNvSpPr/>
          <p:nvPr/>
        </p:nvSpPr>
        <p:spPr>
          <a:xfrm>
            <a:off x="1845579" y="2051109"/>
            <a:ext cx="276836" cy="260058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3" name="Google Shape;443;p29"/>
          <p:cNvSpPr/>
          <p:nvPr/>
        </p:nvSpPr>
        <p:spPr>
          <a:xfrm>
            <a:off x="1006679" y="2413234"/>
            <a:ext cx="276836" cy="260058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4" name="Google Shape;444;p29"/>
          <p:cNvSpPr/>
          <p:nvPr/>
        </p:nvSpPr>
        <p:spPr>
          <a:xfrm>
            <a:off x="1426129" y="2413234"/>
            <a:ext cx="276836" cy="260058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5" name="Google Shape;445;p29"/>
          <p:cNvSpPr/>
          <p:nvPr/>
        </p:nvSpPr>
        <p:spPr>
          <a:xfrm>
            <a:off x="1845579" y="2413234"/>
            <a:ext cx="276836" cy="260058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46" name="Google Shape;446;p29"/>
          <p:cNvCxnSpPr>
            <a:stCxn id="439" idx="1"/>
            <a:endCxn id="439" idx="3"/>
          </p:cNvCxnSpPr>
          <p:nvPr/>
        </p:nvCxnSpPr>
        <p:spPr>
          <a:xfrm>
            <a:off x="838200" y="2822896"/>
            <a:ext cx="1561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447" name="Google Shape;447;p29" descr="Logotipos de dinheiro Editáveis Desig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06679" y="3102994"/>
            <a:ext cx="513593" cy="513593"/>
          </a:xfrm>
          <a:prstGeom prst="rect">
            <a:avLst/>
          </a:prstGeom>
          <a:noFill/>
          <a:ln>
            <a:noFill/>
          </a:ln>
        </p:spPr>
      </p:pic>
      <p:pic>
        <p:nvPicPr>
          <p:cNvPr id="448" name="Google Shape;448;p29" descr="Logotipos de dinheiro Editáveis Desig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88782" y="3102994"/>
            <a:ext cx="513593" cy="513593"/>
          </a:xfrm>
          <a:prstGeom prst="rect">
            <a:avLst/>
          </a:prstGeom>
          <a:noFill/>
          <a:ln>
            <a:noFill/>
          </a:ln>
        </p:spPr>
      </p:pic>
      <p:sp>
        <p:nvSpPr>
          <p:cNvPr id="449" name="Google Shape;449;p29"/>
          <p:cNvSpPr/>
          <p:nvPr/>
        </p:nvSpPr>
        <p:spPr>
          <a:xfrm>
            <a:off x="1006679" y="1384183"/>
            <a:ext cx="1392572" cy="293615"/>
          </a:xfrm>
          <a:prstGeom prst="rect">
            <a:avLst/>
          </a:prstGeom>
          <a:solidFill>
            <a:schemeClr val="dk2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Banco</a:t>
            </a:r>
            <a:endParaRPr/>
          </a:p>
        </p:txBody>
      </p:sp>
      <p:pic>
        <p:nvPicPr>
          <p:cNvPr id="450" name="Google Shape;450;p29" descr="BANCO CENTRAL DO BRASIL (BC) - Anuário do Ceará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929249" y="2044117"/>
            <a:ext cx="2259616" cy="1258349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29"/>
          <p:cNvSpPr/>
          <p:nvPr/>
        </p:nvSpPr>
        <p:spPr>
          <a:xfrm>
            <a:off x="2910282" y="3278001"/>
            <a:ext cx="465588" cy="415255"/>
          </a:xfrm>
          <a:prstGeom prst="smileyFace">
            <a:avLst>
              <a:gd name="adj" fmla="val 4653"/>
            </a:avLst>
          </a:prstGeom>
          <a:solidFill>
            <a:srgbClr val="FF0000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2" name="Google Shape;452;p29"/>
          <p:cNvSpPr/>
          <p:nvPr/>
        </p:nvSpPr>
        <p:spPr>
          <a:xfrm>
            <a:off x="3607266" y="1530990"/>
            <a:ext cx="1853967" cy="289421"/>
          </a:xfrm>
          <a:prstGeom prst="rect">
            <a:avLst/>
          </a:prstGeom>
          <a:solidFill>
            <a:srgbClr val="FF000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Contracionista</a:t>
            </a:r>
            <a:endParaRPr/>
          </a:p>
        </p:txBody>
      </p:sp>
      <p:cxnSp>
        <p:nvCxnSpPr>
          <p:cNvPr id="453" name="Google Shape;453;p29"/>
          <p:cNvCxnSpPr/>
          <p:nvPr/>
        </p:nvCxnSpPr>
        <p:spPr>
          <a:xfrm rot="10800000" flipH="1">
            <a:off x="2214694" y="2822896"/>
            <a:ext cx="3531765" cy="37331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454" name="Google Shape;454;p29"/>
          <p:cNvCxnSpPr>
            <a:stCxn id="450" idx="1"/>
          </p:cNvCxnSpPr>
          <p:nvPr/>
        </p:nvCxnSpPr>
        <p:spPr>
          <a:xfrm rot="10800000">
            <a:off x="2265049" y="2311192"/>
            <a:ext cx="3664200" cy="362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455" name="Google Shape;455;p29"/>
          <p:cNvCxnSpPr/>
          <p:nvPr/>
        </p:nvCxnSpPr>
        <p:spPr>
          <a:xfrm rot="10800000" flipH="1">
            <a:off x="411061" y="4051883"/>
            <a:ext cx="10469460" cy="67111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56" name="Google Shape;456;p29"/>
          <p:cNvSpPr/>
          <p:nvPr/>
        </p:nvSpPr>
        <p:spPr>
          <a:xfrm>
            <a:off x="838200" y="4728596"/>
            <a:ext cx="1561051" cy="1887522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7" name="Google Shape;457;p29"/>
          <p:cNvSpPr/>
          <p:nvPr/>
        </p:nvSpPr>
        <p:spPr>
          <a:xfrm>
            <a:off x="1006679" y="4900570"/>
            <a:ext cx="276836" cy="260058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8" name="Google Shape;458;p29"/>
          <p:cNvSpPr/>
          <p:nvPr/>
        </p:nvSpPr>
        <p:spPr>
          <a:xfrm>
            <a:off x="1426129" y="4900570"/>
            <a:ext cx="276836" cy="260058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9" name="Google Shape;459;p29"/>
          <p:cNvSpPr/>
          <p:nvPr/>
        </p:nvSpPr>
        <p:spPr>
          <a:xfrm>
            <a:off x="1845579" y="4900570"/>
            <a:ext cx="276836" cy="260058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60" name="Google Shape;460;p29"/>
          <p:cNvCxnSpPr>
            <a:stCxn id="456" idx="1"/>
            <a:endCxn id="456" idx="3"/>
          </p:cNvCxnSpPr>
          <p:nvPr/>
        </p:nvCxnSpPr>
        <p:spPr>
          <a:xfrm>
            <a:off x="838200" y="5672357"/>
            <a:ext cx="1561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461" name="Google Shape;461;p29" descr="Logotipos de dinheiro Editáveis Desig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62357" y="5811942"/>
            <a:ext cx="314121" cy="314121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p29" descr="Logotipos de dinheiro Editáveis Desig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57354" y="5790268"/>
            <a:ext cx="314121" cy="314121"/>
          </a:xfrm>
          <a:prstGeom prst="rect">
            <a:avLst/>
          </a:prstGeom>
          <a:noFill/>
          <a:ln>
            <a:noFill/>
          </a:ln>
        </p:spPr>
      </p:pic>
      <p:sp>
        <p:nvSpPr>
          <p:cNvPr id="463" name="Google Shape;463;p29"/>
          <p:cNvSpPr/>
          <p:nvPr/>
        </p:nvSpPr>
        <p:spPr>
          <a:xfrm>
            <a:off x="962357" y="4226189"/>
            <a:ext cx="1392572" cy="293615"/>
          </a:xfrm>
          <a:prstGeom prst="rect">
            <a:avLst/>
          </a:prstGeom>
          <a:solidFill>
            <a:schemeClr val="dk2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Banco</a:t>
            </a:r>
            <a:endParaRPr/>
          </a:p>
        </p:txBody>
      </p:sp>
      <p:pic>
        <p:nvPicPr>
          <p:cNvPr id="464" name="Google Shape;464;p29" descr="BANCO CENTRAL DO BRASIL (BC) - Anuário do Ceará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929249" y="4893578"/>
            <a:ext cx="2259616" cy="1258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66" name="Google Shape;466;p29" descr="Logotipos de dinheiro Editáveis Desig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36024" y="5811941"/>
            <a:ext cx="314121" cy="314121"/>
          </a:xfrm>
          <a:prstGeom prst="rect">
            <a:avLst/>
          </a:prstGeom>
          <a:noFill/>
          <a:ln>
            <a:noFill/>
          </a:ln>
        </p:spPr>
      </p:pic>
      <p:pic>
        <p:nvPicPr>
          <p:cNvPr id="467" name="Google Shape;467;p29" descr="Logotipos de dinheiro Editáveis Desig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26454" y="6151927"/>
            <a:ext cx="314121" cy="314121"/>
          </a:xfrm>
          <a:prstGeom prst="rect">
            <a:avLst/>
          </a:prstGeom>
          <a:noFill/>
          <a:ln>
            <a:noFill/>
          </a:ln>
        </p:spPr>
      </p:pic>
      <p:pic>
        <p:nvPicPr>
          <p:cNvPr id="468" name="Google Shape;468;p29" descr="Logotipos de dinheiro Editáveis Desig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99968" y="6151927"/>
            <a:ext cx="314121" cy="31412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74" name="Google Shape;474;p29"/>
          <p:cNvCxnSpPr/>
          <p:nvPr/>
        </p:nvCxnSpPr>
        <p:spPr>
          <a:xfrm>
            <a:off x="2540001" y="5160628"/>
            <a:ext cx="3246539" cy="62964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475" name="Google Shape;475;p29"/>
          <p:cNvCxnSpPr/>
          <p:nvPr/>
        </p:nvCxnSpPr>
        <p:spPr>
          <a:xfrm flipH="1">
            <a:off x="2399251" y="5790268"/>
            <a:ext cx="3387289" cy="286147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18389307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29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5361264" cy="893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pt-BR"/>
              <a:t>Open Market (Leilão)</a:t>
            </a:r>
            <a:endParaRPr/>
          </a:p>
        </p:txBody>
      </p:sp>
      <p:sp>
        <p:nvSpPr>
          <p:cNvPr id="439" name="Google Shape;439;p29"/>
          <p:cNvSpPr/>
          <p:nvPr/>
        </p:nvSpPr>
        <p:spPr>
          <a:xfrm>
            <a:off x="838200" y="1879135"/>
            <a:ext cx="1561051" cy="1887522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0" name="Google Shape;440;p29"/>
          <p:cNvSpPr/>
          <p:nvPr/>
        </p:nvSpPr>
        <p:spPr>
          <a:xfrm>
            <a:off x="1006679" y="2051109"/>
            <a:ext cx="276836" cy="260058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1" name="Google Shape;441;p29"/>
          <p:cNvSpPr/>
          <p:nvPr/>
        </p:nvSpPr>
        <p:spPr>
          <a:xfrm>
            <a:off x="1426129" y="2051109"/>
            <a:ext cx="276836" cy="260058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2" name="Google Shape;442;p29"/>
          <p:cNvSpPr/>
          <p:nvPr/>
        </p:nvSpPr>
        <p:spPr>
          <a:xfrm>
            <a:off x="1845579" y="2051109"/>
            <a:ext cx="276836" cy="260058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3" name="Google Shape;443;p29"/>
          <p:cNvSpPr/>
          <p:nvPr/>
        </p:nvSpPr>
        <p:spPr>
          <a:xfrm>
            <a:off x="1006679" y="2413234"/>
            <a:ext cx="276836" cy="260058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4" name="Google Shape;444;p29"/>
          <p:cNvSpPr/>
          <p:nvPr/>
        </p:nvSpPr>
        <p:spPr>
          <a:xfrm>
            <a:off x="1426129" y="2413234"/>
            <a:ext cx="276836" cy="260058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5" name="Google Shape;445;p29"/>
          <p:cNvSpPr/>
          <p:nvPr/>
        </p:nvSpPr>
        <p:spPr>
          <a:xfrm>
            <a:off x="1845579" y="2413234"/>
            <a:ext cx="276836" cy="260058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46" name="Google Shape;446;p29"/>
          <p:cNvCxnSpPr>
            <a:stCxn id="439" idx="1"/>
            <a:endCxn id="439" idx="3"/>
          </p:cNvCxnSpPr>
          <p:nvPr/>
        </p:nvCxnSpPr>
        <p:spPr>
          <a:xfrm>
            <a:off x="838200" y="2822896"/>
            <a:ext cx="1561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447" name="Google Shape;447;p29" descr="Logotipos de dinheiro Editáveis Desig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06679" y="3102994"/>
            <a:ext cx="513593" cy="513593"/>
          </a:xfrm>
          <a:prstGeom prst="rect">
            <a:avLst/>
          </a:prstGeom>
          <a:noFill/>
          <a:ln>
            <a:noFill/>
          </a:ln>
        </p:spPr>
      </p:pic>
      <p:pic>
        <p:nvPicPr>
          <p:cNvPr id="448" name="Google Shape;448;p29" descr="Logotipos de dinheiro Editáveis Desig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88782" y="3102994"/>
            <a:ext cx="513593" cy="513593"/>
          </a:xfrm>
          <a:prstGeom prst="rect">
            <a:avLst/>
          </a:prstGeom>
          <a:noFill/>
          <a:ln>
            <a:noFill/>
          </a:ln>
        </p:spPr>
      </p:pic>
      <p:sp>
        <p:nvSpPr>
          <p:cNvPr id="449" name="Google Shape;449;p29"/>
          <p:cNvSpPr/>
          <p:nvPr/>
        </p:nvSpPr>
        <p:spPr>
          <a:xfrm>
            <a:off x="1006679" y="1384183"/>
            <a:ext cx="1392572" cy="293615"/>
          </a:xfrm>
          <a:prstGeom prst="rect">
            <a:avLst/>
          </a:prstGeom>
          <a:solidFill>
            <a:schemeClr val="dk2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Banco</a:t>
            </a:r>
            <a:endParaRPr/>
          </a:p>
        </p:txBody>
      </p:sp>
      <p:pic>
        <p:nvPicPr>
          <p:cNvPr id="450" name="Google Shape;450;p29" descr="BANCO CENTRAL DO BRASIL (BC) - Anuário do Ceará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929249" y="2044117"/>
            <a:ext cx="2259616" cy="1258349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29"/>
          <p:cNvSpPr/>
          <p:nvPr/>
        </p:nvSpPr>
        <p:spPr>
          <a:xfrm>
            <a:off x="2910282" y="3278001"/>
            <a:ext cx="465588" cy="415255"/>
          </a:xfrm>
          <a:prstGeom prst="smileyFace">
            <a:avLst>
              <a:gd name="adj" fmla="val 4653"/>
            </a:avLst>
          </a:prstGeom>
          <a:solidFill>
            <a:srgbClr val="FF0000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2" name="Google Shape;452;p29"/>
          <p:cNvSpPr/>
          <p:nvPr/>
        </p:nvSpPr>
        <p:spPr>
          <a:xfrm>
            <a:off x="3607266" y="1530990"/>
            <a:ext cx="1853967" cy="289421"/>
          </a:xfrm>
          <a:prstGeom prst="rect">
            <a:avLst/>
          </a:prstGeom>
          <a:solidFill>
            <a:srgbClr val="FF000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Contracionista</a:t>
            </a:r>
            <a:endParaRPr/>
          </a:p>
        </p:txBody>
      </p:sp>
      <p:cxnSp>
        <p:nvCxnSpPr>
          <p:cNvPr id="453" name="Google Shape;453;p29"/>
          <p:cNvCxnSpPr/>
          <p:nvPr/>
        </p:nvCxnSpPr>
        <p:spPr>
          <a:xfrm rot="10800000" flipH="1">
            <a:off x="2214694" y="2822896"/>
            <a:ext cx="3531765" cy="37331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454" name="Google Shape;454;p29"/>
          <p:cNvCxnSpPr>
            <a:stCxn id="450" idx="1"/>
          </p:cNvCxnSpPr>
          <p:nvPr/>
        </p:nvCxnSpPr>
        <p:spPr>
          <a:xfrm rot="10800000">
            <a:off x="2265049" y="2311192"/>
            <a:ext cx="3664200" cy="362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455" name="Google Shape;455;p29"/>
          <p:cNvCxnSpPr/>
          <p:nvPr/>
        </p:nvCxnSpPr>
        <p:spPr>
          <a:xfrm rot="10800000" flipH="1">
            <a:off x="411061" y="4051883"/>
            <a:ext cx="10469460" cy="67111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56" name="Google Shape;456;p29"/>
          <p:cNvSpPr/>
          <p:nvPr/>
        </p:nvSpPr>
        <p:spPr>
          <a:xfrm>
            <a:off x="838200" y="4728596"/>
            <a:ext cx="1561051" cy="1887522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7" name="Google Shape;457;p29"/>
          <p:cNvSpPr/>
          <p:nvPr/>
        </p:nvSpPr>
        <p:spPr>
          <a:xfrm>
            <a:off x="1006679" y="4900570"/>
            <a:ext cx="276836" cy="260058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8" name="Google Shape;458;p29"/>
          <p:cNvSpPr/>
          <p:nvPr/>
        </p:nvSpPr>
        <p:spPr>
          <a:xfrm>
            <a:off x="1426129" y="4900570"/>
            <a:ext cx="276836" cy="260058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9" name="Google Shape;459;p29"/>
          <p:cNvSpPr/>
          <p:nvPr/>
        </p:nvSpPr>
        <p:spPr>
          <a:xfrm>
            <a:off x="1845579" y="4900570"/>
            <a:ext cx="276836" cy="260058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60" name="Google Shape;460;p29"/>
          <p:cNvCxnSpPr>
            <a:stCxn id="456" idx="1"/>
            <a:endCxn id="456" idx="3"/>
          </p:cNvCxnSpPr>
          <p:nvPr/>
        </p:nvCxnSpPr>
        <p:spPr>
          <a:xfrm>
            <a:off x="838200" y="5672357"/>
            <a:ext cx="1561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461" name="Google Shape;461;p29" descr="Logotipos de dinheiro Editáveis Desig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62357" y="5811942"/>
            <a:ext cx="314121" cy="314121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p29" descr="Logotipos de dinheiro Editáveis Desig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57354" y="5790268"/>
            <a:ext cx="314121" cy="314121"/>
          </a:xfrm>
          <a:prstGeom prst="rect">
            <a:avLst/>
          </a:prstGeom>
          <a:noFill/>
          <a:ln>
            <a:noFill/>
          </a:ln>
        </p:spPr>
      </p:pic>
      <p:sp>
        <p:nvSpPr>
          <p:cNvPr id="463" name="Google Shape;463;p29"/>
          <p:cNvSpPr/>
          <p:nvPr/>
        </p:nvSpPr>
        <p:spPr>
          <a:xfrm>
            <a:off x="962357" y="4226189"/>
            <a:ext cx="1392572" cy="293615"/>
          </a:xfrm>
          <a:prstGeom prst="rect">
            <a:avLst/>
          </a:prstGeom>
          <a:solidFill>
            <a:schemeClr val="dk2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Banco</a:t>
            </a:r>
            <a:endParaRPr/>
          </a:p>
        </p:txBody>
      </p:sp>
      <p:pic>
        <p:nvPicPr>
          <p:cNvPr id="464" name="Google Shape;464;p29" descr="BANCO CENTRAL DO BRASIL (BC) - Anuário do Ceará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929249" y="4893578"/>
            <a:ext cx="2259616" cy="1258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66" name="Google Shape;466;p29" descr="Logotipos de dinheiro Editáveis Desig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36024" y="5811941"/>
            <a:ext cx="314121" cy="314121"/>
          </a:xfrm>
          <a:prstGeom prst="rect">
            <a:avLst/>
          </a:prstGeom>
          <a:noFill/>
          <a:ln>
            <a:noFill/>
          </a:ln>
        </p:spPr>
      </p:pic>
      <p:pic>
        <p:nvPicPr>
          <p:cNvPr id="467" name="Google Shape;467;p29" descr="Logotipos de dinheiro Editáveis Desig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26454" y="6151927"/>
            <a:ext cx="314121" cy="314121"/>
          </a:xfrm>
          <a:prstGeom prst="rect">
            <a:avLst/>
          </a:prstGeom>
          <a:noFill/>
          <a:ln>
            <a:noFill/>
          </a:ln>
        </p:spPr>
      </p:pic>
      <p:pic>
        <p:nvPicPr>
          <p:cNvPr id="468" name="Google Shape;468;p29" descr="Logotipos de dinheiro Editáveis Desig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99968" y="6151927"/>
            <a:ext cx="314121" cy="314121"/>
          </a:xfrm>
          <a:prstGeom prst="rect">
            <a:avLst/>
          </a:prstGeom>
          <a:noFill/>
          <a:ln>
            <a:noFill/>
          </a:ln>
        </p:spPr>
      </p:pic>
      <p:sp>
        <p:nvSpPr>
          <p:cNvPr id="469" name="Google Shape;469;p29"/>
          <p:cNvSpPr/>
          <p:nvPr/>
        </p:nvSpPr>
        <p:spPr>
          <a:xfrm>
            <a:off x="2621857" y="6136533"/>
            <a:ext cx="396614" cy="344908"/>
          </a:xfrm>
          <a:prstGeom prst="smileyFace">
            <a:avLst>
              <a:gd name="adj" fmla="val 4653"/>
            </a:avLst>
          </a:prstGeom>
          <a:solidFill>
            <a:srgbClr val="00B05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0" name="Google Shape;470;p29"/>
          <p:cNvSpPr/>
          <p:nvPr/>
        </p:nvSpPr>
        <p:spPr>
          <a:xfrm rot="-421231">
            <a:off x="2639552" y="6461624"/>
            <a:ext cx="396614" cy="344908"/>
          </a:xfrm>
          <a:prstGeom prst="smileyFace">
            <a:avLst>
              <a:gd name="adj" fmla="val 4653"/>
            </a:avLst>
          </a:prstGeom>
          <a:solidFill>
            <a:srgbClr val="00B05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1" name="Google Shape;471;p29"/>
          <p:cNvSpPr/>
          <p:nvPr/>
        </p:nvSpPr>
        <p:spPr>
          <a:xfrm>
            <a:off x="3188645" y="6461624"/>
            <a:ext cx="396614" cy="344908"/>
          </a:xfrm>
          <a:prstGeom prst="smileyFace">
            <a:avLst>
              <a:gd name="adj" fmla="val 4653"/>
            </a:avLst>
          </a:prstGeom>
          <a:solidFill>
            <a:srgbClr val="00B05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2" name="Google Shape;472;p29"/>
          <p:cNvSpPr/>
          <p:nvPr/>
        </p:nvSpPr>
        <p:spPr>
          <a:xfrm>
            <a:off x="3138078" y="6076415"/>
            <a:ext cx="396614" cy="344908"/>
          </a:xfrm>
          <a:prstGeom prst="smileyFace">
            <a:avLst>
              <a:gd name="adj" fmla="val 4653"/>
            </a:avLst>
          </a:prstGeom>
          <a:solidFill>
            <a:srgbClr val="00B05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3" name="Google Shape;473;p29"/>
          <p:cNvSpPr/>
          <p:nvPr/>
        </p:nvSpPr>
        <p:spPr>
          <a:xfrm>
            <a:off x="3598205" y="6221249"/>
            <a:ext cx="396614" cy="344908"/>
          </a:xfrm>
          <a:prstGeom prst="smileyFace">
            <a:avLst>
              <a:gd name="adj" fmla="val 4653"/>
            </a:avLst>
          </a:prstGeom>
          <a:solidFill>
            <a:srgbClr val="00B05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74" name="Google Shape;474;p29"/>
          <p:cNvCxnSpPr/>
          <p:nvPr/>
        </p:nvCxnSpPr>
        <p:spPr>
          <a:xfrm>
            <a:off x="2540001" y="5160628"/>
            <a:ext cx="3246539" cy="62964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475" name="Google Shape;475;p29"/>
          <p:cNvCxnSpPr/>
          <p:nvPr/>
        </p:nvCxnSpPr>
        <p:spPr>
          <a:xfrm flipH="1">
            <a:off x="2399251" y="5790268"/>
            <a:ext cx="3387289" cy="286147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11349077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29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5361264" cy="893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pt-BR"/>
              <a:t>Open Market (Leilão)</a:t>
            </a:r>
            <a:endParaRPr/>
          </a:p>
        </p:txBody>
      </p:sp>
      <p:sp>
        <p:nvSpPr>
          <p:cNvPr id="439" name="Google Shape;439;p29"/>
          <p:cNvSpPr/>
          <p:nvPr/>
        </p:nvSpPr>
        <p:spPr>
          <a:xfrm>
            <a:off x="838200" y="1879135"/>
            <a:ext cx="1561051" cy="1887522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0" name="Google Shape;440;p29"/>
          <p:cNvSpPr/>
          <p:nvPr/>
        </p:nvSpPr>
        <p:spPr>
          <a:xfrm>
            <a:off x="1006679" y="2051109"/>
            <a:ext cx="276836" cy="260058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1" name="Google Shape;441;p29"/>
          <p:cNvSpPr/>
          <p:nvPr/>
        </p:nvSpPr>
        <p:spPr>
          <a:xfrm>
            <a:off x="1426129" y="2051109"/>
            <a:ext cx="276836" cy="260058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2" name="Google Shape;442;p29"/>
          <p:cNvSpPr/>
          <p:nvPr/>
        </p:nvSpPr>
        <p:spPr>
          <a:xfrm>
            <a:off x="1845579" y="2051109"/>
            <a:ext cx="276836" cy="260058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3" name="Google Shape;443;p29"/>
          <p:cNvSpPr/>
          <p:nvPr/>
        </p:nvSpPr>
        <p:spPr>
          <a:xfrm>
            <a:off x="1006679" y="2413234"/>
            <a:ext cx="276836" cy="260058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4" name="Google Shape;444;p29"/>
          <p:cNvSpPr/>
          <p:nvPr/>
        </p:nvSpPr>
        <p:spPr>
          <a:xfrm>
            <a:off x="1426129" y="2413234"/>
            <a:ext cx="276836" cy="260058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5" name="Google Shape;445;p29"/>
          <p:cNvSpPr/>
          <p:nvPr/>
        </p:nvSpPr>
        <p:spPr>
          <a:xfrm>
            <a:off x="1845579" y="2413234"/>
            <a:ext cx="276836" cy="260058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46" name="Google Shape;446;p29"/>
          <p:cNvCxnSpPr>
            <a:stCxn id="439" idx="1"/>
            <a:endCxn id="439" idx="3"/>
          </p:cNvCxnSpPr>
          <p:nvPr/>
        </p:nvCxnSpPr>
        <p:spPr>
          <a:xfrm>
            <a:off x="838200" y="2822896"/>
            <a:ext cx="1561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447" name="Google Shape;447;p29" descr="Logotipos de dinheiro Editáveis Desig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06679" y="3102994"/>
            <a:ext cx="513593" cy="513593"/>
          </a:xfrm>
          <a:prstGeom prst="rect">
            <a:avLst/>
          </a:prstGeom>
          <a:noFill/>
          <a:ln>
            <a:noFill/>
          </a:ln>
        </p:spPr>
      </p:pic>
      <p:pic>
        <p:nvPicPr>
          <p:cNvPr id="448" name="Google Shape;448;p29" descr="Logotipos de dinheiro Editáveis Desig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88782" y="3102994"/>
            <a:ext cx="513593" cy="513593"/>
          </a:xfrm>
          <a:prstGeom prst="rect">
            <a:avLst/>
          </a:prstGeom>
          <a:noFill/>
          <a:ln>
            <a:noFill/>
          </a:ln>
        </p:spPr>
      </p:pic>
      <p:sp>
        <p:nvSpPr>
          <p:cNvPr id="449" name="Google Shape;449;p29"/>
          <p:cNvSpPr/>
          <p:nvPr/>
        </p:nvSpPr>
        <p:spPr>
          <a:xfrm>
            <a:off x="1006679" y="1384183"/>
            <a:ext cx="1392572" cy="293615"/>
          </a:xfrm>
          <a:prstGeom prst="rect">
            <a:avLst/>
          </a:prstGeom>
          <a:solidFill>
            <a:schemeClr val="dk2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Banco</a:t>
            </a:r>
            <a:endParaRPr/>
          </a:p>
        </p:txBody>
      </p:sp>
      <p:pic>
        <p:nvPicPr>
          <p:cNvPr id="450" name="Google Shape;450;p29" descr="BANCO CENTRAL DO BRASIL (BC) - Anuário do Ceará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929249" y="2044117"/>
            <a:ext cx="2259616" cy="1258349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29"/>
          <p:cNvSpPr/>
          <p:nvPr/>
        </p:nvSpPr>
        <p:spPr>
          <a:xfrm>
            <a:off x="2910282" y="3278001"/>
            <a:ext cx="465588" cy="415255"/>
          </a:xfrm>
          <a:prstGeom prst="smileyFace">
            <a:avLst>
              <a:gd name="adj" fmla="val 4653"/>
            </a:avLst>
          </a:prstGeom>
          <a:solidFill>
            <a:srgbClr val="FF0000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2" name="Google Shape;452;p29"/>
          <p:cNvSpPr/>
          <p:nvPr/>
        </p:nvSpPr>
        <p:spPr>
          <a:xfrm>
            <a:off x="3607266" y="1530990"/>
            <a:ext cx="1853967" cy="289421"/>
          </a:xfrm>
          <a:prstGeom prst="rect">
            <a:avLst/>
          </a:prstGeom>
          <a:solidFill>
            <a:srgbClr val="FF000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Contracionista</a:t>
            </a:r>
            <a:endParaRPr/>
          </a:p>
        </p:txBody>
      </p:sp>
      <p:cxnSp>
        <p:nvCxnSpPr>
          <p:cNvPr id="453" name="Google Shape;453;p29"/>
          <p:cNvCxnSpPr/>
          <p:nvPr/>
        </p:nvCxnSpPr>
        <p:spPr>
          <a:xfrm rot="10800000" flipH="1">
            <a:off x="2214694" y="2822896"/>
            <a:ext cx="3531765" cy="37331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454" name="Google Shape;454;p29"/>
          <p:cNvCxnSpPr>
            <a:stCxn id="450" idx="1"/>
          </p:cNvCxnSpPr>
          <p:nvPr/>
        </p:nvCxnSpPr>
        <p:spPr>
          <a:xfrm rot="10800000">
            <a:off x="2265049" y="2311192"/>
            <a:ext cx="3664200" cy="362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455" name="Google Shape;455;p29"/>
          <p:cNvCxnSpPr/>
          <p:nvPr/>
        </p:nvCxnSpPr>
        <p:spPr>
          <a:xfrm rot="10800000" flipH="1">
            <a:off x="411061" y="4051883"/>
            <a:ext cx="10469460" cy="67111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56" name="Google Shape;456;p29"/>
          <p:cNvSpPr/>
          <p:nvPr/>
        </p:nvSpPr>
        <p:spPr>
          <a:xfrm>
            <a:off x="838200" y="4728596"/>
            <a:ext cx="1561051" cy="1887522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7" name="Google Shape;457;p29"/>
          <p:cNvSpPr/>
          <p:nvPr/>
        </p:nvSpPr>
        <p:spPr>
          <a:xfrm>
            <a:off x="1006679" y="4900570"/>
            <a:ext cx="276836" cy="260058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8" name="Google Shape;458;p29"/>
          <p:cNvSpPr/>
          <p:nvPr/>
        </p:nvSpPr>
        <p:spPr>
          <a:xfrm>
            <a:off x="1426129" y="4900570"/>
            <a:ext cx="276836" cy="260058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9" name="Google Shape;459;p29"/>
          <p:cNvSpPr/>
          <p:nvPr/>
        </p:nvSpPr>
        <p:spPr>
          <a:xfrm>
            <a:off x="1845579" y="4900570"/>
            <a:ext cx="276836" cy="260058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60" name="Google Shape;460;p29"/>
          <p:cNvCxnSpPr>
            <a:stCxn id="456" idx="1"/>
            <a:endCxn id="456" idx="3"/>
          </p:cNvCxnSpPr>
          <p:nvPr/>
        </p:nvCxnSpPr>
        <p:spPr>
          <a:xfrm>
            <a:off x="838200" y="5672357"/>
            <a:ext cx="1561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461" name="Google Shape;461;p29" descr="Logotipos de dinheiro Editáveis Desig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62357" y="5811942"/>
            <a:ext cx="314121" cy="314121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p29" descr="Logotipos de dinheiro Editáveis Desig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57354" y="5790268"/>
            <a:ext cx="314121" cy="314121"/>
          </a:xfrm>
          <a:prstGeom prst="rect">
            <a:avLst/>
          </a:prstGeom>
          <a:noFill/>
          <a:ln>
            <a:noFill/>
          </a:ln>
        </p:spPr>
      </p:pic>
      <p:sp>
        <p:nvSpPr>
          <p:cNvPr id="463" name="Google Shape;463;p29"/>
          <p:cNvSpPr/>
          <p:nvPr/>
        </p:nvSpPr>
        <p:spPr>
          <a:xfrm>
            <a:off x="962357" y="4226189"/>
            <a:ext cx="1392572" cy="293615"/>
          </a:xfrm>
          <a:prstGeom prst="rect">
            <a:avLst/>
          </a:prstGeom>
          <a:solidFill>
            <a:schemeClr val="dk2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Banco</a:t>
            </a:r>
            <a:endParaRPr/>
          </a:p>
        </p:txBody>
      </p:sp>
      <p:pic>
        <p:nvPicPr>
          <p:cNvPr id="464" name="Google Shape;464;p29" descr="BANCO CENTRAL DO BRASIL (BC) - Anuário do Ceará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929249" y="4893578"/>
            <a:ext cx="2259616" cy="1258349"/>
          </a:xfrm>
          <a:prstGeom prst="rect">
            <a:avLst/>
          </a:prstGeom>
          <a:noFill/>
          <a:ln>
            <a:noFill/>
          </a:ln>
        </p:spPr>
      </p:pic>
      <p:sp>
        <p:nvSpPr>
          <p:cNvPr id="465" name="Google Shape;465;p29"/>
          <p:cNvSpPr/>
          <p:nvPr/>
        </p:nvSpPr>
        <p:spPr>
          <a:xfrm>
            <a:off x="3607266" y="4380451"/>
            <a:ext cx="1853967" cy="289421"/>
          </a:xfrm>
          <a:prstGeom prst="rect">
            <a:avLst/>
          </a:prstGeom>
          <a:solidFill>
            <a:srgbClr val="00B05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Expansionista</a:t>
            </a:r>
            <a:endParaRPr/>
          </a:p>
        </p:txBody>
      </p:sp>
      <p:pic>
        <p:nvPicPr>
          <p:cNvPr id="466" name="Google Shape;466;p29" descr="Logotipos de dinheiro Editáveis Desig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36024" y="5811941"/>
            <a:ext cx="314121" cy="314121"/>
          </a:xfrm>
          <a:prstGeom prst="rect">
            <a:avLst/>
          </a:prstGeom>
          <a:noFill/>
          <a:ln>
            <a:noFill/>
          </a:ln>
        </p:spPr>
      </p:pic>
      <p:pic>
        <p:nvPicPr>
          <p:cNvPr id="467" name="Google Shape;467;p29" descr="Logotipos de dinheiro Editáveis Desig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26454" y="6151927"/>
            <a:ext cx="314121" cy="314121"/>
          </a:xfrm>
          <a:prstGeom prst="rect">
            <a:avLst/>
          </a:prstGeom>
          <a:noFill/>
          <a:ln>
            <a:noFill/>
          </a:ln>
        </p:spPr>
      </p:pic>
      <p:pic>
        <p:nvPicPr>
          <p:cNvPr id="468" name="Google Shape;468;p29" descr="Logotipos de dinheiro Editáveis Desig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99968" y="6151927"/>
            <a:ext cx="314121" cy="314121"/>
          </a:xfrm>
          <a:prstGeom prst="rect">
            <a:avLst/>
          </a:prstGeom>
          <a:noFill/>
          <a:ln>
            <a:noFill/>
          </a:ln>
        </p:spPr>
      </p:pic>
      <p:sp>
        <p:nvSpPr>
          <p:cNvPr id="469" name="Google Shape;469;p29"/>
          <p:cNvSpPr/>
          <p:nvPr/>
        </p:nvSpPr>
        <p:spPr>
          <a:xfrm>
            <a:off x="2621857" y="6136533"/>
            <a:ext cx="396614" cy="344908"/>
          </a:xfrm>
          <a:prstGeom prst="smileyFace">
            <a:avLst>
              <a:gd name="adj" fmla="val 4653"/>
            </a:avLst>
          </a:prstGeom>
          <a:solidFill>
            <a:srgbClr val="00B05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0" name="Google Shape;470;p29"/>
          <p:cNvSpPr/>
          <p:nvPr/>
        </p:nvSpPr>
        <p:spPr>
          <a:xfrm rot="-421231">
            <a:off x="2639552" y="6461624"/>
            <a:ext cx="396614" cy="344908"/>
          </a:xfrm>
          <a:prstGeom prst="smileyFace">
            <a:avLst>
              <a:gd name="adj" fmla="val 4653"/>
            </a:avLst>
          </a:prstGeom>
          <a:solidFill>
            <a:srgbClr val="00B05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1" name="Google Shape;471;p29"/>
          <p:cNvSpPr/>
          <p:nvPr/>
        </p:nvSpPr>
        <p:spPr>
          <a:xfrm>
            <a:off x="3188645" y="6461624"/>
            <a:ext cx="396614" cy="344908"/>
          </a:xfrm>
          <a:prstGeom prst="smileyFace">
            <a:avLst>
              <a:gd name="adj" fmla="val 4653"/>
            </a:avLst>
          </a:prstGeom>
          <a:solidFill>
            <a:srgbClr val="00B05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2" name="Google Shape;472;p29"/>
          <p:cNvSpPr/>
          <p:nvPr/>
        </p:nvSpPr>
        <p:spPr>
          <a:xfrm>
            <a:off x="3138078" y="6076415"/>
            <a:ext cx="396614" cy="344908"/>
          </a:xfrm>
          <a:prstGeom prst="smileyFace">
            <a:avLst>
              <a:gd name="adj" fmla="val 4653"/>
            </a:avLst>
          </a:prstGeom>
          <a:solidFill>
            <a:srgbClr val="00B05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3" name="Google Shape;473;p29"/>
          <p:cNvSpPr/>
          <p:nvPr/>
        </p:nvSpPr>
        <p:spPr>
          <a:xfrm>
            <a:off x="3598205" y="6221249"/>
            <a:ext cx="396614" cy="344908"/>
          </a:xfrm>
          <a:prstGeom prst="smileyFace">
            <a:avLst>
              <a:gd name="adj" fmla="val 4653"/>
            </a:avLst>
          </a:prstGeom>
          <a:solidFill>
            <a:srgbClr val="00B05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74" name="Google Shape;474;p29"/>
          <p:cNvCxnSpPr/>
          <p:nvPr/>
        </p:nvCxnSpPr>
        <p:spPr>
          <a:xfrm>
            <a:off x="2540001" y="5160628"/>
            <a:ext cx="3246539" cy="62964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475" name="Google Shape;475;p29"/>
          <p:cNvCxnSpPr/>
          <p:nvPr/>
        </p:nvCxnSpPr>
        <p:spPr>
          <a:xfrm flipH="1">
            <a:off x="2399251" y="5790268"/>
            <a:ext cx="3387289" cy="286147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13598082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24" descr="Logotipos de dinheiro Editáveis Desig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9867" y="1951851"/>
            <a:ext cx="732219" cy="73221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24" descr="Logotipos de dinheiro Editáveis Desig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91606" y="1187771"/>
            <a:ext cx="732219" cy="73221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24" descr="Logotipos de dinheiro Editáveis Desig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06465" y="2661912"/>
            <a:ext cx="732219" cy="73221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24" descr="Logotipos de dinheiro Editáveis Desig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41177" y="2684070"/>
            <a:ext cx="732219" cy="73221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24" descr="Logotipos de dinheiro Editáveis Desig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9867" y="2686149"/>
            <a:ext cx="732219" cy="73221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24" descr="Logotipos de dinheiro Editáveis Desig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41176" y="1155910"/>
            <a:ext cx="732219" cy="73221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24" descr="Logotipos de dinheiro Editáveis Desig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41177" y="1919990"/>
            <a:ext cx="732219" cy="73221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24" descr="Logotipos de dinheiro Editáveis Desig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9867" y="1218592"/>
            <a:ext cx="732219" cy="73221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24" descr="Logotipos de dinheiro Editáveis Desig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82487" y="1951851"/>
            <a:ext cx="732219" cy="732219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24"/>
          <p:cNvSpPr txBox="1"/>
          <p:nvPr/>
        </p:nvSpPr>
        <p:spPr>
          <a:xfrm>
            <a:off x="4192436" y="2133294"/>
            <a:ext cx="30008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</a:t>
            </a:r>
            <a:endParaRPr/>
          </a:p>
        </p:txBody>
      </p:sp>
      <p:sp>
        <p:nvSpPr>
          <p:cNvPr id="331" name="Google Shape;331;p24"/>
          <p:cNvSpPr/>
          <p:nvPr/>
        </p:nvSpPr>
        <p:spPr>
          <a:xfrm>
            <a:off x="4583345" y="1681174"/>
            <a:ext cx="1535502" cy="1346847"/>
          </a:xfrm>
          <a:prstGeom prst="rect">
            <a:avLst/>
          </a:prstGeom>
          <a:solidFill>
            <a:srgbClr val="FF000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- Juros</a:t>
            </a:r>
            <a:endParaRPr/>
          </a:p>
        </p:txBody>
      </p:sp>
      <p:sp>
        <p:nvSpPr>
          <p:cNvPr id="351" name="Google Shape;351;p24"/>
          <p:cNvSpPr/>
          <p:nvPr/>
        </p:nvSpPr>
        <p:spPr>
          <a:xfrm>
            <a:off x="461394" y="293615"/>
            <a:ext cx="3162650" cy="570451"/>
          </a:xfrm>
          <a:prstGeom prst="rect">
            <a:avLst/>
          </a:prstGeom>
          <a:solidFill>
            <a:schemeClr val="dk2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$$$ em circulação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958100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24" descr="Logotipos de dinheiro Editáveis Desig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9867" y="1951851"/>
            <a:ext cx="732219" cy="73221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24" descr="Logotipos de dinheiro Editáveis Desig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91606" y="1187771"/>
            <a:ext cx="732219" cy="73221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24" descr="Logotipos de dinheiro Editáveis Desig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06465" y="2661912"/>
            <a:ext cx="732219" cy="73221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24" descr="Logotipos de dinheiro Editáveis Desig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41177" y="2684070"/>
            <a:ext cx="732219" cy="73221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24" descr="Logotipos de dinheiro Editáveis Desig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9867" y="2686149"/>
            <a:ext cx="732219" cy="73221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24" descr="Logotipos de dinheiro Editáveis Desig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41176" y="1155910"/>
            <a:ext cx="732219" cy="73221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24" descr="Logotipos de dinheiro Editáveis Desig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41177" y="1919990"/>
            <a:ext cx="732219" cy="73221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24" descr="Logotipos de dinheiro Editáveis Desig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9867" y="1218592"/>
            <a:ext cx="732219" cy="73221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24" descr="Logotipos de dinheiro Editáveis Desig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82487" y="1951851"/>
            <a:ext cx="732219" cy="732219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24"/>
          <p:cNvSpPr txBox="1"/>
          <p:nvPr/>
        </p:nvSpPr>
        <p:spPr>
          <a:xfrm>
            <a:off x="4192436" y="2133294"/>
            <a:ext cx="30008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</a:t>
            </a:r>
            <a:endParaRPr/>
          </a:p>
        </p:txBody>
      </p:sp>
      <p:sp>
        <p:nvSpPr>
          <p:cNvPr id="331" name="Google Shape;331;p24"/>
          <p:cNvSpPr/>
          <p:nvPr/>
        </p:nvSpPr>
        <p:spPr>
          <a:xfrm>
            <a:off x="4583345" y="1681174"/>
            <a:ext cx="1535502" cy="1346847"/>
          </a:xfrm>
          <a:prstGeom prst="rect">
            <a:avLst/>
          </a:prstGeom>
          <a:solidFill>
            <a:srgbClr val="FF000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- Juros</a:t>
            </a:r>
            <a:endParaRPr/>
          </a:p>
        </p:txBody>
      </p:sp>
      <p:sp>
        <p:nvSpPr>
          <p:cNvPr id="332" name="Google Shape;332;p24"/>
          <p:cNvSpPr/>
          <p:nvPr/>
        </p:nvSpPr>
        <p:spPr>
          <a:xfrm>
            <a:off x="6405154" y="1681174"/>
            <a:ext cx="1535502" cy="1346847"/>
          </a:xfrm>
          <a:prstGeom prst="rect">
            <a:avLst/>
          </a:prstGeom>
          <a:solidFill>
            <a:schemeClr val="accent6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+ Inflação</a:t>
            </a:r>
            <a:endParaRPr/>
          </a:p>
        </p:txBody>
      </p:sp>
      <p:sp>
        <p:nvSpPr>
          <p:cNvPr id="351" name="Google Shape;351;p24"/>
          <p:cNvSpPr/>
          <p:nvPr/>
        </p:nvSpPr>
        <p:spPr>
          <a:xfrm>
            <a:off x="461394" y="293615"/>
            <a:ext cx="3162650" cy="570451"/>
          </a:xfrm>
          <a:prstGeom prst="rect">
            <a:avLst/>
          </a:prstGeom>
          <a:solidFill>
            <a:schemeClr val="dk2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$$$ em circulação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24" descr="Logotipos de dinheiro Editáveis Desig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9867" y="1951851"/>
            <a:ext cx="732219" cy="73221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24" descr="Logotipos de dinheiro Editáveis Desig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91606" y="1187771"/>
            <a:ext cx="732219" cy="73221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24" descr="Logotipos de dinheiro Editáveis Desig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06465" y="2661912"/>
            <a:ext cx="732219" cy="73221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24" descr="Logotipos de dinheiro Editáveis Desig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41177" y="2684070"/>
            <a:ext cx="732219" cy="73221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24" descr="Logotipos de dinheiro Editáveis Desig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9867" y="2686149"/>
            <a:ext cx="732219" cy="73221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24" descr="Logotipos de dinheiro Editáveis Desig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41176" y="1155910"/>
            <a:ext cx="732219" cy="73221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24" descr="Logotipos de dinheiro Editáveis Desig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41177" y="1919990"/>
            <a:ext cx="732219" cy="73221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24" descr="Logotipos de dinheiro Editáveis Desig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9867" y="1218592"/>
            <a:ext cx="732219" cy="73221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24" descr="Logotipos de dinheiro Editáveis Desig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82487" y="1951851"/>
            <a:ext cx="732219" cy="732219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24"/>
          <p:cNvSpPr txBox="1"/>
          <p:nvPr/>
        </p:nvSpPr>
        <p:spPr>
          <a:xfrm>
            <a:off x="4192436" y="2133294"/>
            <a:ext cx="30008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</a:t>
            </a:r>
            <a:endParaRPr/>
          </a:p>
        </p:txBody>
      </p:sp>
      <p:sp>
        <p:nvSpPr>
          <p:cNvPr id="331" name="Google Shape;331;p24"/>
          <p:cNvSpPr/>
          <p:nvPr/>
        </p:nvSpPr>
        <p:spPr>
          <a:xfrm>
            <a:off x="4583345" y="1681174"/>
            <a:ext cx="1535502" cy="1346847"/>
          </a:xfrm>
          <a:prstGeom prst="rect">
            <a:avLst/>
          </a:prstGeom>
          <a:solidFill>
            <a:srgbClr val="FF000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- Juros</a:t>
            </a:r>
            <a:endParaRPr/>
          </a:p>
        </p:txBody>
      </p:sp>
      <p:sp>
        <p:nvSpPr>
          <p:cNvPr id="332" name="Google Shape;332;p24"/>
          <p:cNvSpPr/>
          <p:nvPr/>
        </p:nvSpPr>
        <p:spPr>
          <a:xfrm>
            <a:off x="6405154" y="1681174"/>
            <a:ext cx="1535502" cy="1346847"/>
          </a:xfrm>
          <a:prstGeom prst="rect">
            <a:avLst/>
          </a:prstGeom>
          <a:solidFill>
            <a:schemeClr val="accent6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+ Inflação</a:t>
            </a:r>
            <a:endParaRPr/>
          </a:p>
        </p:txBody>
      </p:sp>
      <p:sp>
        <p:nvSpPr>
          <p:cNvPr id="333" name="Google Shape;333;p24"/>
          <p:cNvSpPr txBox="1"/>
          <p:nvPr/>
        </p:nvSpPr>
        <p:spPr>
          <a:xfrm>
            <a:off x="8246945" y="2169931"/>
            <a:ext cx="30008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</a:t>
            </a:r>
            <a:endParaRPr/>
          </a:p>
        </p:txBody>
      </p:sp>
      <p:pic>
        <p:nvPicPr>
          <p:cNvPr id="334" name="Google Shape;334;p24" descr="Comida rápida - ícones de comida grátis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853316" y="1643636"/>
            <a:ext cx="1406543" cy="1406543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24"/>
          <p:cNvSpPr/>
          <p:nvPr/>
        </p:nvSpPr>
        <p:spPr>
          <a:xfrm>
            <a:off x="461394" y="293615"/>
            <a:ext cx="3162650" cy="570451"/>
          </a:xfrm>
          <a:prstGeom prst="rect">
            <a:avLst/>
          </a:prstGeom>
          <a:solidFill>
            <a:schemeClr val="dk2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$$$ em circulação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6612978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24" descr="Logotipos de dinheiro Editáveis Desig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9867" y="1951851"/>
            <a:ext cx="732219" cy="73221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24" descr="Logotipos de dinheiro Editáveis Desig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91606" y="1187771"/>
            <a:ext cx="732219" cy="73221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24" descr="Logotipos de dinheiro Editáveis Desig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06465" y="2661912"/>
            <a:ext cx="732219" cy="73221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24" descr="Logotipos de dinheiro Editáveis Desig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41177" y="2684070"/>
            <a:ext cx="732219" cy="73221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24" descr="Logotipos de dinheiro Editáveis Desig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9867" y="2686149"/>
            <a:ext cx="732219" cy="73221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24" descr="Logotipos de dinheiro Editáveis Desig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41176" y="1155910"/>
            <a:ext cx="732219" cy="73221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24" descr="Logotipos de dinheiro Editáveis Desig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41177" y="1919990"/>
            <a:ext cx="732219" cy="73221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24" descr="Logotipos de dinheiro Editáveis Desig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9867" y="1218592"/>
            <a:ext cx="732219" cy="73221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24" descr="Logotipos de dinheiro Editáveis Desig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82487" y="1951851"/>
            <a:ext cx="732219" cy="732219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24"/>
          <p:cNvSpPr txBox="1"/>
          <p:nvPr/>
        </p:nvSpPr>
        <p:spPr>
          <a:xfrm>
            <a:off x="4192436" y="2133294"/>
            <a:ext cx="30008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</a:t>
            </a:r>
            <a:endParaRPr/>
          </a:p>
        </p:txBody>
      </p:sp>
      <p:sp>
        <p:nvSpPr>
          <p:cNvPr id="331" name="Google Shape;331;p24"/>
          <p:cNvSpPr/>
          <p:nvPr/>
        </p:nvSpPr>
        <p:spPr>
          <a:xfrm>
            <a:off x="4583345" y="1681174"/>
            <a:ext cx="1535502" cy="1346847"/>
          </a:xfrm>
          <a:prstGeom prst="rect">
            <a:avLst/>
          </a:prstGeom>
          <a:solidFill>
            <a:srgbClr val="FF000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- Juros</a:t>
            </a:r>
            <a:endParaRPr/>
          </a:p>
        </p:txBody>
      </p:sp>
      <p:sp>
        <p:nvSpPr>
          <p:cNvPr id="332" name="Google Shape;332;p24"/>
          <p:cNvSpPr/>
          <p:nvPr/>
        </p:nvSpPr>
        <p:spPr>
          <a:xfrm>
            <a:off x="6405154" y="1681174"/>
            <a:ext cx="1535502" cy="1346847"/>
          </a:xfrm>
          <a:prstGeom prst="rect">
            <a:avLst/>
          </a:prstGeom>
          <a:solidFill>
            <a:schemeClr val="accent6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+ Inflação</a:t>
            </a:r>
            <a:endParaRPr/>
          </a:p>
        </p:txBody>
      </p:sp>
      <p:sp>
        <p:nvSpPr>
          <p:cNvPr id="333" name="Google Shape;333;p24"/>
          <p:cNvSpPr txBox="1"/>
          <p:nvPr/>
        </p:nvSpPr>
        <p:spPr>
          <a:xfrm>
            <a:off x="8246945" y="2169931"/>
            <a:ext cx="30008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</a:t>
            </a:r>
            <a:endParaRPr/>
          </a:p>
        </p:txBody>
      </p:sp>
      <p:pic>
        <p:nvPicPr>
          <p:cNvPr id="334" name="Google Shape;334;p24" descr="Comida rápida - ícones de comida grátis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853316" y="1643636"/>
            <a:ext cx="1406543" cy="1406543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24" descr="Logotipos de dinheiro Editáveis Desig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9868" y="4697626"/>
            <a:ext cx="732219" cy="73221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24" descr="Logotipos de dinheiro Editáveis Desig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41178" y="5429845"/>
            <a:ext cx="732219" cy="73221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24" descr="Logotipos de dinheiro Editáveis Desig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9868" y="5431924"/>
            <a:ext cx="732219" cy="73221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24" descr="Logotipos de dinheiro Editáveis Desig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41177" y="3901685"/>
            <a:ext cx="732219" cy="73221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24" descr="Logotipos de dinheiro Editáveis Desig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41178" y="4665765"/>
            <a:ext cx="732219" cy="73221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24" descr="Logotipos de dinheiro Editáveis Desig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9868" y="3964367"/>
            <a:ext cx="732219" cy="73221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0" name="Google Shape;350;p24"/>
          <p:cNvCxnSpPr/>
          <p:nvPr/>
        </p:nvCxnSpPr>
        <p:spPr>
          <a:xfrm>
            <a:off x="335560" y="3825380"/>
            <a:ext cx="11157357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51" name="Google Shape;351;p24"/>
          <p:cNvSpPr/>
          <p:nvPr/>
        </p:nvSpPr>
        <p:spPr>
          <a:xfrm>
            <a:off x="461394" y="293615"/>
            <a:ext cx="3162650" cy="570451"/>
          </a:xfrm>
          <a:prstGeom prst="rect">
            <a:avLst/>
          </a:prstGeom>
          <a:solidFill>
            <a:schemeClr val="dk2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$$$ em circulação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0863450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24" descr="Logotipos de dinheiro Editáveis Desig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9867" y="1951851"/>
            <a:ext cx="732219" cy="73221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24" descr="Logotipos de dinheiro Editáveis Desig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91606" y="1187771"/>
            <a:ext cx="732219" cy="73221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24" descr="Logotipos de dinheiro Editáveis Desig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06465" y="2661912"/>
            <a:ext cx="732219" cy="73221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24" descr="Logotipos de dinheiro Editáveis Desig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41177" y="2684070"/>
            <a:ext cx="732219" cy="73221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24" descr="Logotipos de dinheiro Editáveis Desig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9867" y="2686149"/>
            <a:ext cx="732219" cy="73221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24" descr="Logotipos de dinheiro Editáveis Desig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41176" y="1155910"/>
            <a:ext cx="732219" cy="73221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24" descr="Logotipos de dinheiro Editáveis Desig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41177" y="1919990"/>
            <a:ext cx="732219" cy="73221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24" descr="Logotipos de dinheiro Editáveis Desig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9867" y="1218592"/>
            <a:ext cx="732219" cy="73221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24" descr="Logotipos de dinheiro Editáveis Desig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82487" y="1951851"/>
            <a:ext cx="732219" cy="732219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24"/>
          <p:cNvSpPr txBox="1"/>
          <p:nvPr/>
        </p:nvSpPr>
        <p:spPr>
          <a:xfrm>
            <a:off x="4192436" y="2133294"/>
            <a:ext cx="30008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</a:t>
            </a:r>
            <a:endParaRPr/>
          </a:p>
        </p:txBody>
      </p:sp>
      <p:sp>
        <p:nvSpPr>
          <p:cNvPr id="331" name="Google Shape;331;p24"/>
          <p:cNvSpPr/>
          <p:nvPr/>
        </p:nvSpPr>
        <p:spPr>
          <a:xfrm>
            <a:off x="4583345" y="1681174"/>
            <a:ext cx="1535502" cy="1346847"/>
          </a:xfrm>
          <a:prstGeom prst="rect">
            <a:avLst/>
          </a:prstGeom>
          <a:solidFill>
            <a:srgbClr val="FF000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- Juros</a:t>
            </a:r>
            <a:endParaRPr dirty="0"/>
          </a:p>
        </p:txBody>
      </p:sp>
      <p:sp>
        <p:nvSpPr>
          <p:cNvPr id="332" name="Google Shape;332;p24"/>
          <p:cNvSpPr/>
          <p:nvPr/>
        </p:nvSpPr>
        <p:spPr>
          <a:xfrm>
            <a:off x="6405154" y="1681174"/>
            <a:ext cx="1535502" cy="1346847"/>
          </a:xfrm>
          <a:prstGeom prst="rect">
            <a:avLst/>
          </a:prstGeom>
          <a:solidFill>
            <a:schemeClr val="accent6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+ Inflação</a:t>
            </a:r>
            <a:endParaRPr/>
          </a:p>
        </p:txBody>
      </p:sp>
      <p:sp>
        <p:nvSpPr>
          <p:cNvPr id="333" name="Google Shape;333;p24"/>
          <p:cNvSpPr txBox="1"/>
          <p:nvPr/>
        </p:nvSpPr>
        <p:spPr>
          <a:xfrm>
            <a:off x="8246945" y="2169931"/>
            <a:ext cx="30008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</a:t>
            </a:r>
            <a:endParaRPr/>
          </a:p>
        </p:txBody>
      </p:sp>
      <p:pic>
        <p:nvPicPr>
          <p:cNvPr id="334" name="Google Shape;334;p24" descr="Comida rápida - ícones de comida grátis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853316" y="1643636"/>
            <a:ext cx="1406543" cy="1406543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24" descr="Logotipos de dinheiro Editáveis Desig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9868" y="4697626"/>
            <a:ext cx="732219" cy="73221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24" descr="Logotipos de dinheiro Editáveis Desig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41178" y="5429845"/>
            <a:ext cx="732219" cy="73221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24" descr="Logotipos de dinheiro Editáveis Desig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9868" y="5431924"/>
            <a:ext cx="732219" cy="73221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24" descr="Logotipos de dinheiro Editáveis Desig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41177" y="3901685"/>
            <a:ext cx="732219" cy="73221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24" descr="Logotipos de dinheiro Editáveis Desig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41178" y="4665765"/>
            <a:ext cx="732219" cy="73221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24" descr="Logotipos de dinheiro Editáveis Desig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9868" y="3964367"/>
            <a:ext cx="732219" cy="732219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24"/>
          <p:cNvSpPr txBox="1"/>
          <p:nvPr/>
        </p:nvSpPr>
        <p:spPr>
          <a:xfrm>
            <a:off x="4192437" y="4879069"/>
            <a:ext cx="30008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</a:t>
            </a:r>
            <a:endParaRPr/>
          </a:p>
        </p:txBody>
      </p:sp>
      <p:sp>
        <p:nvSpPr>
          <p:cNvPr id="342" name="Google Shape;342;p24"/>
          <p:cNvSpPr/>
          <p:nvPr/>
        </p:nvSpPr>
        <p:spPr>
          <a:xfrm>
            <a:off x="4583346" y="4426949"/>
            <a:ext cx="1535502" cy="1346847"/>
          </a:xfrm>
          <a:prstGeom prst="rect">
            <a:avLst/>
          </a:prstGeom>
          <a:solidFill>
            <a:schemeClr val="accent6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+ Juros</a:t>
            </a:r>
            <a:endParaRPr/>
          </a:p>
        </p:txBody>
      </p:sp>
      <p:cxnSp>
        <p:nvCxnSpPr>
          <p:cNvPr id="350" name="Google Shape;350;p24"/>
          <p:cNvCxnSpPr/>
          <p:nvPr/>
        </p:nvCxnSpPr>
        <p:spPr>
          <a:xfrm>
            <a:off x="335560" y="3825380"/>
            <a:ext cx="11157357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51" name="Google Shape;351;p24"/>
          <p:cNvSpPr/>
          <p:nvPr/>
        </p:nvSpPr>
        <p:spPr>
          <a:xfrm>
            <a:off x="461394" y="293615"/>
            <a:ext cx="3162650" cy="570451"/>
          </a:xfrm>
          <a:prstGeom prst="rect">
            <a:avLst/>
          </a:prstGeom>
          <a:solidFill>
            <a:schemeClr val="dk2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$$$ em circulação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5094257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6"/>
          <p:cNvSpPr/>
          <p:nvPr/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6"/>
          <p:cNvSpPr/>
          <p:nvPr/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 cap="flat" cmpd="sng">
            <a:solidFill>
              <a:srgbClr val="3F3F3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0" name="Google Shape;150;p6" descr="Instituições e Subsistemas do Sistema Financeiro Nacional - Pro Educacional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9304" y="1416298"/>
            <a:ext cx="7745969" cy="158081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6"/>
          <p:cNvSpPr txBox="1"/>
          <p:nvPr/>
        </p:nvSpPr>
        <p:spPr>
          <a:xfrm>
            <a:off x="1289304" y="4612943"/>
            <a:ext cx="7745969" cy="14082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</a:pPr>
            <a:r>
              <a:rPr lang="pt-BR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 Sistema Financeiro Nacional é dividido em três segmentos:</a:t>
            </a:r>
            <a:endParaRPr sz="1800" dirty="0"/>
          </a:p>
          <a:p>
            <a:pPr marL="285750" marR="0" lvl="0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</a:pPr>
            <a:r>
              <a:rPr lang="pt-BR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Normativo</a:t>
            </a:r>
            <a:endParaRPr sz="1800" dirty="0"/>
          </a:p>
          <a:p>
            <a:pPr marL="285750" marR="0" lvl="0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</a:pPr>
            <a:r>
              <a:rPr lang="pt-BR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Executivo</a:t>
            </a:r>
            <a:endParaRPr sz="1800" dirty="0"/>
          </a:p>
          <a:p>
            <a:pPr marL="285750" marR="0" lvl="0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</a:pPr>
            <a:r>
              <a:rPr lang="pt-BR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Operacional</a:t>
            </a:r>
            <a:endParaRPr sz="18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24" descr="Logotipos de dinheiro Editáveis Desig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9867" y="1951851"/>
            <a:ext cx="732219" cy="73221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24" descr="Logotipos de dinheiro Editáveis Desig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91606" y="1187771"/>
            <a:ext cx="732219" cy="73221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24" descr="Logotipos de dinheiro Editáveis Desig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06465" y="2661912"/>
            <a:ext cx="732219" cy="73221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24" descr="Logotipos de dinheiro Editáveis Desig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41177" y="2684070"/>
            <a:ext cx="732219" cy="73221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24" descr="Logotipos de dinheiro Editáveis Desig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9867" y="2686149"/>
            <a:ext cx="732219" cy="73221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24" descr="Logotipos de dinheiro Editáveis Desig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41176" y="1155910"/>
            <a:ext cx="732219" cy="73221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24" descr="Logotipos de dinheiro Editáveis Desig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41177" y="1919990"/>
            <a:ext cx="732219" cy="73221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24" descr="Logotipos de dinheiro Editáveis Desig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9867" y="1218592"/>
            <a:ext cx="732219" cy="73221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24" descr="Logotipos de dinheiro Editáveis Desig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82487" y="1951851"/>
            <a:ext cx="732219" cy="732219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24"/>
          <p:cNvSpPr txBox="1"/>
          <p:nvPr/>
        </p:nvSpPr>
        <p:spPr>
          <a:xfrm>
            <a:off x="4192436" y="2133294"/>
            <a:ext cx="30008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</a:t>
            </a:r>
            <a:endParaRPr/>
          </a:p>
        </p:txBody>
      </p:sp>
      <p:sp>
        <p:nvSpPr>
          <p:cNvPr id="331" name="Google Shape;331;p24"/>
          <p:cNvSpPr/>
          <p:nvPr/>
        </p:nvSpPr>
        <p:spPr>
          <a:xfrm>
            <a:off x="4583345" y="1681174"/>
            <a:ext cx="1535502" cy="1346847"/>
          </a:xfrm>
          <a:prstGeom prst="rect">
            <a:avLst/>
          </a:prstGeom>
          <a:solidFill>
            <a:srgbClr val="FF000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- Juros</a:t>
            </a:r>
            <a:endParaRPr/>
          </a:p>
        </p:txBody>
      </p:sp>
      <p:sp>
        <p:nvSpPr>
          <p:cNvPr id="332" name="Google Shape;332;p24"/>
          <p:cNvSpPr/>
          <p:nvPr/>
        </p:nvSpPr>
        <p:spPr>
          <a:xfrm>
            <a:off x="6405154" y="1681174"/>
            <a:ext cx="1535502" cy="1346847"/>
          </a:xfrm>
          <a:prstGeom prst="rect">
            <a:avLst/>
          </a:prstGeom>
          <a:solidFill>
            <a:schemeClr val="accent6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+ Inflação</a:t>
            </a:r>
            <a:endParaRPr/>
          </a:p>
        </p:txBody>
      </p:sp>
      <p:sp>
        <p:nvSpPr>
          <p:cNvPr id="333" name="Google Shape;333;p24"/>
          <p:cNvSpPr txBox="1"/>
          <p:nvPr/>
        </p:nvSpPr>
        <p:spPr>
          <a:xfrm>
            <a:off x="8246945" y="2169931"/>
            <a:ext cx="30008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</a:t>
            </a:r>
            <a:endParaRPr/>
          </a:p>
        </p:txBody>
      </p:sp>
      <p:pic>
        <p:nvPicPr>
          <p:cNvPr id="334" name="Google Shape;334;p24" descr="Comida rápida - ícones de comida grátis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853316" y="1643636"/>
            <a:ext cx="1406543" cy="1406543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24" descr="Logotipos de dinheiro Editáveis Desig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9868" y="4697626"/>
            <a:ext cx="732219" cy="73221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24" descr="Logotipos de dinheiro Editáveis Desig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41178" y="5429845"/>
            <a:ext cx="732219" cy="73221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24" descr="Logotipos de dinheiro Editáveis Desig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9868" y="5431924"/>
            <a:ext cx="732219" cy="73221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24" descr="Logotipos de dinheiro Editáveis Desig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41177" y="3901685"/>
            <a:ext cx="732219" cy="73221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24" descr="Logotipos de dinheiro Editáveis Desig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41178" y="4665765"/>
            <a:ext cx="732219" cy="73221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24" descr="Logotipos de dinheiro Editáveis Desig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9868" y="3964367"/>
            <a:ext cx="732219" cy="732219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24"/>
          <p:cNvSpPr txBox="1"/>
          <p:nvPr/>
        </p:nvSpPr>
        <p:spPr>
          <a:xfrm>
            <a:off x="4192437" y="4879069"/>
            <a:ext cx="30008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</a:t>
            </a:r>
            <a:endParaRPr/>
          </a:p>
        </p:txBody>
      </p:sp>
      <p:sp>
        <p:nvSpPr>
          <p:cNvPr id="342" name="Google Shape;342;p24"/>
          <p:cNvSpPr/>
          <p:nvPr/>
        </p:nvSpPr>
        <p:spPr>
          <a:xfrm>
            <a:off x="4583346" y="4426949"/>
            <a:ext cx="1535502" cy="1346847"/>
          </a:xfrm>
          <a:prstGeom prst="rect">
            <a:avLst/>
          </a:prstGeom>
          <a:solidFill>
            <a:schemeClr val="accent6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+ Juros</a:t>
            </a:r>
            <a:endParaRPr/>
          </a:p>
        </p:txBody>
      </p:sp>
      <p:sp>
        <p:nvSpPr>
          <p:cNvPr id="343" name="Google Shape;343;p24"/>
          <p:cNvSpPr/>
          <p:nvPr/>
        </p:nvSpPr>
        <p:spPr>
          <a:xfrm>
            <a:off x="6405155" y="4426949"/>
            <a:ext cx="1535502" cy="1346847"/>
          </a:xfrm>
          <a:prstGeom prst="rect">
            <a:avLst/>
          </a:prstGeom>
          <a:solidFill>
            <a:srgbClr val="FF000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- Inflação</a:t>
            </a:r>
            <a:endParaRPr/>
          </a:p>
        </p:txBody>
      </p:sp>
      <p:cxnSp>
        <p:nvCxnSpPr>
          <p:cNvPr id="350" name="Google Shape;350;p24"/>
          <p:cNvCxnSpPr/>
          <p:nvPr/>
        </p:nvCxnSpPr>
        <p:spPr>
          <a:xfrm>
            <a:off x="335560" y="3825380"/>
            <a:ext cx="11157357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51" name="Google Shape;351;p24"/>
          <p:cNvSpPr/>
          <p:nvPr/>
        </p:nvSpPr>
        <p:spPr>
          <a:xfrm>
            <a:off x="461394" y="293615"/>
            <a:ext cx="3162650" cy="570451"/>
          </a:xfrm>
          <a:prstGeom prst="rect">
            <a:avLst/>
          </a:prstGeom>
          <a:solidFill>
            <a:schemeClr val="dk2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$$$ em circulação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9561886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24" descr="Logotipos de dinheiro Editáveis Desig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9867" y="1951851"/>
            <a:ext cx="732219" cy="73221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24" descr="Logotipos de dinheiro Editáveis Desig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91606" y="1187771"/>
            <a:ext cx="732219" cy="73221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24" descr="Logotipos de dinheiro Editáveis Desig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06465" y="2661912"/>
            <a:ext cx="732219" cy="73221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24" descr="Logotipos de dinheiro Editáveis Desig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41177" y="2684070"/>
            <a:ext cx="732219" cy="73221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24" descr="Logotipos de dinheiro Editáveis Desig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9867" y="2686149"/>
            <a:ext cx="732219" cy="73221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24" descr="Logotipos de dinheiro Editáveis Desig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41176" y="1155910"/>
            <a:ext cx="732219" cy="73221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24" descr="Logotipos de dinheiro Editáveis Desig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41177" y="1919990"/>
            <a:ext cx="732219" cy="73221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24" descr="Logotipos de dinheiro Editáveis Desig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9867" y="1218592"/>
            <a:ext cx="732219" cy="73221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24" descr="Logotipos de dinheiro Editáveis Desig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82487" y="1951851"/>
            <a:ext cx="732219" cy="732219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24"/>
          <p:cNvSpPr txBox="1"/>
          <p:nvPr/>
        </p:nvSpPr>
        <p:spPr>
          <a:xfrm>
            <a:off x="4192436" y="2133294"/>
            <a:ext cx="30008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</a:t>
            </a:r>
            <a:endParaRPr/>
          </a:p>
        </p:txBody>
      </p:sp>
      <p:sp>
        <p:nvSpPr>
          <p:cNvPr id="331" name="Google Shape;331;p24"/>
          <p:cNvSpPr/>
          <p:nvPr/>
        </p:nvSpPr>
        <p:spPr>
          <a:xfrm>
            <a:off x="4583345" y="1681174"/>
            <a:ext cx="1535502" cy="1346847"/>
          </a:xfrm>
          <a:prstGeom prst="rect">
            <a:avLst/>
          </a:prstGeom>
          <a:solidFill>
            <a:srgbClr val="FF000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- Juros</a:t>
            </a:r>
            <a:endParaRPr/>
          </a:p>
        </p:txBody>
      </p:sp>
      <p:sp>
        <p:nvSpPr>
          <p:cNvPr id="332" name="Google Shape;332;p24"/>
          <p:cNvSpPr/>
          <p:nvPr/>
        </p:nvSpPr>
        <p:spPr>
          <a:xfrm>
            <a:off x="6405154" y="1681174"/>
            <a:ext cx="1535502" cy="1346847"/>
          </a:xfrm>
          <a:prstGeom prst="rect">
            <a:avLst/>
          </a:prstGeom>
          <a:solidFill>
            <a:schemeClr val="accent6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+ Inflação</a:t>
            </a:r>
            <a:endParaRPr/>
          </a:p>
        </p:txBody>
      </p:sp>
      <p:sp>
        <p:nvSpPr>
          <p:cNvPr id="333" name="Google Shape;333;p24"/>
          <p:cNvSpPr txBox="1"/>
          <p:nvPr/>
        </p:nvSpPr>
        <p:spPr>
          <a:xfrm>
            <a:off x="8246945" y="2169931"/>
            <a:ext cx="30008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</a:t>
            </a:r>
            <a:endParaRPr/>
          </a:p>
        </p:txBody>
      </p:sp>
      <p:pic>
        <p:nvPicPr>
          <p:cNvPr id="334" name="Google Shape;334;p24" descr="Comida rápida - ícones de comida grátis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853316" y="1643636"/>
            <a:ext cx="1406543" cy="1406543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24" descr="Logotipos de dinheiro Editáveis Desig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9868" y="4697626"/>
            <a:ext cx="732219" cy="73221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24" descr="Logotipos de dinheiro Editáveis Desig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41178" y="5429845"/>
            <a:ext cx="732219" cy="73221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24" descr="Logotipos de dinheiro Editáveis Desig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9868" y="5431924"/>
            <a:ext cx="732219" cy="73221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24" descr="Logotipos de dinheiro Editáveis Desig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41177" y="3901685"/>
            <a:ext cx="732219" cy="73221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24" descr="Logotipos de dinheiro Editáveis Desig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41178" y="4665765"/>
            <a:ext cx="732219" cy="73221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24" descr="Logotipos de dinheiro Editáveis Desig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9868" y="3964367"/>
            <a:ext cx="732219" cy="732219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24"/>
          <p:cNvSpPr txBox="1"/>
          <p:nvPr/>
        </p:nvSpPr>
        <p:spPr>
          <a:xfrm>
            <a:off x="4192437" y="4879069"/>
            <a:ext cx="30008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</a:t>
            </a:r>
            <a:endParaRPr/>
          </a:p>
        </p:txBody>
      </p:sp>
      <p:sp>
        <p:nvSpPr>
          <p:cNvPr id="342" name="Google Shape;342;p24"/>
          <p:cNvSpPr/>
          <p:nvPr/>
        </p:nvSpPr>
        <p:spPr>
          <a:xfrm>
            <a:off x="4583346" y="4426949"/>
            <a:ext cx="1535502" cy="1346847"/>
          </a:xfrm>
          <a:prstGeom prst="rect">
            <a:avLst/>
          </a:prstGeom>
          <a:solidFill>
            <a:schemeClr val="accent6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+ Juros</a:t>
            </a:r>
            <a:endParaRPr/>
          </a:p>
        </p:txBody>
      </p:sp>
      <p:sp>
        <p:nvSpPr>
          <p:cNvPr id="343" name="Google Shape;343;p24"/>
          <p:cNvSpPr/>
          <p:nvPr/>
        </p:nvSpPr>
        <p:spPr>
          <a:xfrm>
            <a:off x="6405155" y="4426949"/>
            <a:ext cx="1535502" cy="1346847"/>
          </a:xfrm>
          <a:prstGeom prst="rect">
            <a:avLst/>
          </a:prstGeom>
          <a:solidFill>
            <a:srgbClr val="FF000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- Inflação</a:t>
            </a:r>
            <a:endParaRPr/>
          </a:p>
        </p:txBody>
      </p:sp>
      <p:sp>
        <p:nvSpPr>
          <p:cNvPr id="344" name="Google Shape;344;p24"/>
          <p:cNvSpPr txBox="1"/>
          <p:nvPr/>
        </p:nvSpPr>
        <p:spPr>
          <a:xfrm>
            <a:off x="8246946" y="4915706"/>
            <a:ext cx="30008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</a:t>
            </a:r>
            <a:endParaRPr/>
          </a:p>
        </p:txBody>
      </p:sp>
      <p:pic>
        <p:nvPicPr>
          <p:cNvPr id="345" name="Google Shape;345;p24" descr="Comida rápida - ícones de comida grátis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10003" y="5137644"/>
            <a:ext cx="732219" cy="73221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24" descr="Comida rápida - ícones de comida grátis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10004" y="4386335"/>
            <a:ext cx="732219" cy="73221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24" descr="Comida rápida - ícones de comida grátis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643022" y="5116384"/>
            <a:ext cx="732219" cy="73221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24" descr="Comida rápida - ícones de comida grátis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671225" y="4384165"/>
            <a:ext cx="732219" cy="73221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24" descr="Comida rápida - ícones de comida grátis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338983" y="4714578"/>
            <a:ext cx="732219" cy="73221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0" name="Google Shape;350;p24"/>
          <p:cNvCxnSpPr/>
          <p:nvPr/>
        </p:nvCxnSpPr>
        <p:spPr>
          <a:xfrm>
            <a:off x="335560" y="3825380"/>
            <a:ext cx="11157357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51" name="Google Shape;351;p24"/>
          <p:cNvSpPr/>
          <p:nvPr/>
        </p:nvSpPr>
        <p:spPr>
          <a:xfrm>
            <a:off x="461394" y="293615"/>
            <a:ext cx="3162650" cy="570451"/>
          </a:xfrm>
          <a:prstGeom prst="rect">
            <a:avLst/>
          </a:prstGeom>
          <a:solidFill>
            <a:schemeClr val="dk2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$$$ em circulação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6031474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24" descr="Logotipos de dinheiro Editáveis Desig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9867" y="1951851"/>
            <a:ext cx="732219" cy="73221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24" descr="Logotipos de dinheiro Editáveis Desig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91606" y="1187771"/>
            <a:ext cx="732219" cy="73221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24" descr="Logotipos de dinheiro Editáveis Desig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06465" y="2661912"/>
            <a:ext cx="732219" cy="73221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24" descr="Logotipos de dinheiro Editáveis Desig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41177" y="2684070"/>
            <a:ext cx="732219" cy="73221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24" descr="Logotipos de dinheiro Editáveis Desig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9867" y="2686149"/>
            <a:ext cx="732219" cy="73221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24" descr="Logotipos de dinheiro Editáveis Desig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41176" y="1155910"/>
            <a:ext cx="732219" cy="73221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24" descr="Logotipos de dinheiro Editáveis Desig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41177" y="1919990"/>
            <a:ext cx="732219" cy="73221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24" descr="Logotipos de dinheiro Editáveis Desig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9867" y="1218592"/>
            <a:ext cx="732219" cy="73221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24" descr="Logotipos de dinheiro Editáveis Desig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82487" y="1951851"/>
            <a:ext cx="732219" cy="732219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24"/>
          <p:cNvSpPr txBox="1"/>
          <p:nvPr/>
        </p:nvSpPr>
        <p:spPr>
          <a:xfrm>
            <a:off x="4192436" y="2133294"/>
            <a:ext cx="30008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</a:t>
            </a:r>
            <a:endParaRPr/>
          </a:p>
        </p:txBody>
      </p:sp>
      <p:sp>
        <p:nvSpPr>
          <p:cNvPr id="331" name="Google Shape;331;p24"/>
          <p:cNvSpPr/>
          <p:nvPr/>
        </p:nvSpPr>
        <p:spPr>
          <a:xfrm>
            <a:off x="4583345" y="1681174"/>
            <a:ext cx="1535502" cy="1346847"/>
          </a:xfrm>
          <a:prstGeom prst="rect">
            <a:avLst/>
          </a:prstGeom>
          <a:solidFill>
            <a:srgbClr val="FF000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- Juros</a:t>
            </a:r>
            <a:endParaRPr/>
          </a:p>
        </p:txBody>
      </p:sp>
      <p:sp>
        <p:nvSpPr>
          <p:cNvPr id="332" name="Google Shape;332;p24"/>
          <p:cNvSpPr/>
          <p:nvPr/>
        </p:nvSpPr>
        <p:spPr>
          <a:xfrm>
            <a:off x="6405154" y="1681174"/>
            <a:ext cx="1535502" cy="1346847"/>
          </a:xfrm>
          <a:prstGeom prst="rect">
            <a:avLst/>
          </a:prstGeom>
          <a:solidFill>
            <a:schemeClr val="accent6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+ Inflação</a:t>
            </a:r>
            <a:endParaRPr/>
          </a:p>
        </p:txBody>
      </p:sp>
      <p:sp>
        <p:nvSpPr>
          <p:cNvPr id="333" name="Google Shape;333;p24"/>
          <p:cNvSpPr txBox="1"/>
          <p:nvPr/>
        </p:nvSpPr>
        <p:spPr>
          <a:xfrm>
            <a:off x="8246945" y="2169931"/>
            <a:ext cx="30008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</a:t>
            </a:r>
            <a:endParaRPr/>
          </a:p>
        </p:txBody>
      </p:sp>
      <p:pic>
        <p:nvPicPr>
          <p:cNvPr id="334" name="Google Shape;334;p24" descr="Comida rápida - ícones de comida grátis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853316" y="1643636"/>
            <a:ext cx="1406543" cy="1406543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24" descr="Logotipos de dinheiro Editáveis Desig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9868" y="4697626"/>
            <a:ext cx="732219" cy="73221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24" descr="Logotipos de dinheiro Editáveis Desig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41178" y="5429845"/>
            <a:ext cx="732219" cy="73221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24" descr="Logotipos de dinheiro Editáveis Desig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9868" y="5431924"/>
            <a:ext cx="732219" cy="73221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24" descr="Logotipos de dinheiro Editáveis Desig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41177" y="3901685"/>
            <a:ext cx="732219" cy="73221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24" descr="Logotipos de dinheiro Editáveis Desig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41178" y="4665765"/>
            <a:ext cx="732219" cy="73221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24" descr="Logotipos de dinheiro Editáveis Desig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9868" y="3964367"/>
            <a:ext cx="732219" cy="732219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24"/>
          <p:cNvSpPr txBox="1"/>
          <p:nvPr/>
        </p:nvSpPr>
        <p:spPr>
          <a:xfrm>
            <a:off x="4192437" y="4879069"/>
            <a:ext cx="30008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</a:t>
            </a:r>
            <a:endParaRPr/>
          </a:p>
        </p:txBody>
      </p:sp>
      <p:sp>
        <p:nvSpPr>
          <p:cNvPr id="342" name="Google Shape;342;p24"/>
          <p:cNvSpPr/>
          <p:nvPr/>
        </p:nvSpPr>
        <p:spPr>
          <a:xfrm>
            <a:off x="4583346" y="4426949"/>
            <a:ext cx="1535502" cy="1346847"/>
          </a:xfrm>
          <a:prstGeom prst="rect">
            <a:avLst/>
          </a:prstGeom>
          <a:solidFill>
            <a:schemeClr val="accent6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+ Juros</a:t>
            </a:r>
            <a:endParaRPr/>
          </a:p>
        </p:txBody>
      </p:sp>
      <p:sp>
        <p:nvSpPr>
          <p:cNvPr id="343" name="Google Shape;343;p24"/>
          <p:cNvSpPr/>
          <p:nvPr/>
        </p:nvSpPr>
        <p:spPr>
          <a:xfrm>
            <a:off x="6405155" y="4426949"/>
            <a:ext cx="1535502" cy="1346847"/>
          </a:xfrm>
          <a:prstGeom prst="rect">
            <a:avLst/>
          </a:prstGeom>
          <a:solidFill>
            <a:srgbClr val="FF000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- Inflação</a:t>
            </a:r>
            <a:endParaRPr/>
          </a:p>
        </p:txBody>
      </p:sp>
      <p:sp>
        <p:nvSpPr>
          <p:cNvPr id="344" name="Google Shape;344;p24"/>
          <p:cNvSpPr txBox="1"/>
          <p:nvPr/>
        </p:nvSpPr>
        <p:spPr>
          <a:xfrm>
            <a:off x="8246946" y="4915706"/>
            <a:ext cx="30008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</a:t>
            </a:r>
            <a:endParaRPr/>
          </a:p>
        </p:txBody>
      </p:sp>
      <p:pic>
        <p:nvPicPr>
          <p:cNvPr id="345" name="Google Shape;345;p24" descr="Comida rápida - ícones de comida grátis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10003" y="5137644"/>
            <a:ext cx="732219" cy="73221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24" descr="Comida rápida - ícones de comida grátis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10004" y="4386335"/>
            <a:ext cx="732219" cy="73221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24" descr="Comida rápida - ícones de comida grátis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643022" y="5116384"/>
            <a:ext cx="732219" cy="73221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24" descr="Comida rápida - ícones de comida grátis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671225" y="4384165"/>
            <a:ext cx="732219" cy="73221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24" descr="Comida rápida - ícones de comida grátis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338983" y="4714578"/>
            <a:ext cx="732219" cy="73221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0" name="Google Shape;350;p24"/>
          <p:cNvCxnSpPr/>
          <p:nvPr/>
        </p:nvCxnSpPr>
        <p:spPr>
          <a:xfrm>
            <a:off x="335560" y="3825380"/>
            <a:ext cx="11157357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51" name="Google Shape;351;p24"/>
          <p:cNvSpPr/>
          <p:nvPr/>
        </p:nvSpPr>
        <p:spPr>
          <a:xfrm>
            <a:off x="461394" y="293615"/>
            <a:ext cx="3162650" cy="570451"/>
          </a:xfrm>
          <a:prstGeom prst="rect">
            <a:avLst/>
          </a:prstGeom>
          <a:solidFill>
            <a:schemeClr val="dk2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$$$ em circulação</a:t>
            </a:r>
            <a:endParaRPr/>
          </a:p>
        </p:txBody>
      </p:sp>
      <p:sp>
        <p:nvSpPr>
          <p:cNvPr id="352" name="Google Shape;352;p24"/>
          <p:cNvSpPr/>
          <p:nvPr/>
        </p:nvSpPr>
        <p:spPr>
          <a:xfrm>
            <a:off x="4353886" y="293615"/>
            <a:ext cx="4499430" cy="570451"/>
          </a:xfrm>
          <a:prstGeom prst="rect">
            <a:avLst/>
          </a:prstGeom>
          <a:solidFill>
            <a:srgbClr val="FFC00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Inflação = Perda do Poder de compra do dinheiro</a:t>
            </a:r>
            <a:endParaRPr/>
          </a:p>
        </p:txBody>
      </p:sp>
      <p:sp>
        <p:nvSpPr>
          <p:cNvPr id="353" name="Google Shape;353;p24"/>
          <p:cNvSpPr/>
          <p:nvPr/>
        </p:nvSpPr>
        <p:spPr>
          <a:xfrm>
            <a:off x="9261446" y="293615"/>
            <a:ext cx="2541864" cy="570451"/>
          </a:xfrm>
          <a:prstGeom prst="rect">
            <a:avLst/>
          </a:prstGeom>
          <a:solidFill>
            <a:schemeClr val="accent4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IPCA -&gt; IBGE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6833136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3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pt-BR"/>
              <a:t>Indicações</a:t>
            </a:r>
            <a:endParaRPr/>
          </a:p>
        </p:txBody>
      </p:sp>
      <p:pic>
        <p:nvPicPr>
          <p:cNvPr id="481" name="Google Shape;481;p30" descr="Brazil Journal Publica Matéria sobre Jurerê Internacional &amp; Vitra CFL - CFL  Imóveis %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8200" y="1690688"/>
            <a:ext cx="1698812" cy="1698812"/>
          </a:xfrm>
          <a:prstGeom prst="rect">
            <a:avLst/>
          </a:prstGeom>
          <a:noFill/>
          <a:ln>
            <a:noFill/>
          </a:ln>
        </p:spPr>
      </p:pic>
      <p:pic>
        <p:nvPicPr>
          <p:cNvPr id="482" name="Google Shape;482;p30" descr="InfoMoney - Informação que vale dinheiro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03813" y="1690688"/>
            <a:ext cx="3012140" cy="1694329"/>
          </a:xfrm>
          <a:prstGeom prst="rect">
            <a:avLst/>
          </a:prstGeom>
          <a:noFill/>
          <a:ln>
            <a:noFill/>
          </a:ln>
        </p:spPr>
      </p:pic>
      <p:pic>
        <p:nvPicPr>
          <p:cNvPr id="483" name="Google Shape;483;p30" descr="NeoFeed faz um ano e consolida-se como plataforma de negócios e inovação -  NeoFe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074939" y="1687699"/>
            <a:ext cx="3015896" cy="1697318"/>
          </a:xfrm>
          <a:prstGeom prst="rect">
            <a:avLst/>
          </a:prstGeom>
          <a:noFill/>
          <a:ln>
            <a:noFill/>
          </a:ln>
        </p:spPr>
      </p:pic>
      <p:pic>
        <p:nvPicPr>
          <p:cNvPr id="484" name="Google Shape;484;p30" descr="Valor Econômico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43965" y="4220788"/>
            <a:ext cx="1893047" cy="1893047"/>
          </a:xfrm>
          <a:prstGeom prst="rect">
            <a:avLst/>
          </a:prstGeom>
          <a:noFill/>
          <a:ln>
            <a:noFill/>
          </a:ln>
        </p:spPr>
      </p:pic>
      <p:sp>
        <p:nvSpPr>
          <p:cNvPr id="485" name="Google Shape;485;p30"/>
          <p:cNvSpPr txBox="1"/>
          <p:nvPr/>
        </p:nvSpPr>
        <p:spPr>
          <a:xfrm>
            <a:off x="195045" y="6308209"/>
            <a:ext cx="364711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https://valor.globo.com/</a:t>
            </a:r>
            <a:endParaRPr/>
          </a:p>
        </p:txBody>
      </p:sp>
      <p:sp>
        <p:nvSpPr>
          <p:cNvPr id="486" name="Google Shape;486;p30"/>
          <p:cNvSpPr txBox="1"/>
          <p:nvPr/>
        </p:nvSpPr>
        <p:spPr>
          <a:xfrm>
            <a:off x="367019" y="3493560"/>
            <a:ext cx="295502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https://braziljournal.com/</a:t>
            </a:r>
            <a:endParaRPr/>
          </a:p>
        </p:txBody>
      </p:sp>
      <p:sp>
        <p:nvSpPr>
          <p:cNvPr id="487" name="Google Shape;487;p30"/>
          <p:cNvSpPr txBox="1"/>
          <p:nvPr/>
        </p:nvSpPr>
        <p:spPr>
          <a:xfrm>
            <a:off x="3458361" y="3472984"/>
            <a:ext cx="336188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https://www.infomoney.com.br/</a:t>
            </a:r>
            <a:endParaRPr/>
          </a:p>
        </p:txBody>
      </p:sp>
      <p:sp>
        <p:nvSpPr>
          <p:cNvPr id="488" name="Google Shape;488;p30"/>
          <p:cNvSpPr txBox="1"/>
          <p:nvPr/>
        </p:nvSpPr>
        <p:spPr>
          <a:xfrm>
            <a:off x="7991911" y="3454059"/>
            <a:ext cx="336188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https://neofeed.com.br/</a:t>
            </a:r>
            <a:endParaRPr/>
          </a:p>
        </p:txBody>
      </p:sp>
      <p:pic>
        <p:nvPicPr>
          <p:cNvPr id="489" name="Google Shape;489;p30" descr="Saia do Cardume, Vire Tubarão - Lucas Silva Certificações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458361" y="4198794"/>
            <a:ext cx="3647114" cy="1914734"/>
          </a:xfrm>
          <a:prstGeom prst="rect">
            <a:avLst/>
          </a:prstGeom>
          <a:noFill/>
          <a:ln>
            <a:noFill/>
          </a:ln>
        </p:spPr>
      </p:pic>
      <p:sp>
        <p:nvSpPr>
          <p:cNvPr id="490" name="Google Shape;490;p30"/>
          <p:cNvSpPr txBox="1"/>
          <p:nvPr/>
        </p:nvSpPr>
        <p:spPr>
          <a:xfrm>
            <a:off x="7105475" y="4715872"/>
            <a:ext cx="476467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https://www.youtube.com/@ProfLucasSilva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14141"/>
        </a:solidFill>
        <a:effectLst/>
      </p:bgPr>
    </p:bg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31"/>
          <p:cNvSpPr/>
          <p:nvPr/>
        </p:nvSpPr>
        <p:spPr>
          <a:xfrm>
            <a:off x="1953768" y="0"/>
            <a:ext cx="8284464" cy="6858000"/>
          </a:xfrm>
          <a:custGeom>
            <a:avLst/>
            <a:gdLst/>
            <a:ahLst/>
            <a:cxnLst/>
            <a:rect l="l" t="t" r="r" b="b"/>
            <a:pathLst>
              <a:path w="8284464" h="6858000" extrusionOk="0">
                <a:moveTo>
                  <a:pt x="1818109" y="0"/>
                </a:moveTo>
                <a:lnTo>
                  <a:pt x="6466355" y="0"/>
                </a:lnTo>
                <a:lnTo>
                  <a:pt x="6620596" y="109683"/>
                </a:lnTo>
                <a:cubicBezTo>
                  <a:pt x="7630666" y="865069"/>
                  <a:pt x="8284464" y="2070683"/>
                  <a:pt x="8284464" y="3429000"/>
                </a:cubicBezTo>
                <a:cubicBezTo>
                  <a:pt x="8284464" y="4787317"/>
                  <a:pt x="7630666" y="5992931"/>
                  <a:pt x="6620596" y="6748318"/>
                </a:cubicBezTo>
                <a:lnTo>
                  <a:pt x="6466355" y="6858000"/>
                </a:lnTo>
                <a:lnTo>
                  <a:pt x="1818109" y="6858000"/>
                </a:lnTo>
                <a:lnTo>
                  <a:pt x="1663869" y="6748318"/>
                </a:lnTo>
                <a:cubicBezTo>
                  <a:pt x="653798" y="5992931"/>
                  <a:pt x="0" y="4787317"/>
                  <a:pt x="0" y="3429000"/>
                </a:cubicBezTo>
                <a:cubicBezTo>
                  <a:pt x="0" y="2070683"/>
                  <a:pt x="653798" y="865069"/>
                  <a:pt x="1663869" y="10968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6" name="Google Shape;496;p31"/>
          <p:cNvSpPr/>
          <p:nvPr/>
        </p:nvSpPr>
        <p:spPr>
          <a:xfrm>
            <a:off x="2118360" y="0"/>
            <a:ext cx="7955280" cy="6858000"/>
          </a:xfrm>
          <a:custGeom>
            <a:avLst/>
            <a:gdLst/>
            <a:ahLst/>
            <a:cxnLst/>
            <a:rect l="l" t="t" r="r" b="b"/>
            <a:pathLst>
              <a:path w="7955280" h="6858000" extrusionOk="0">
                <a:moveTo>
                  <a:pt x="1962423" y="0"/>
                </a:moveTo>
                <a:lnTo>
                  <a:pt x="5992858" y="0"/>
                </a:lnTo>
                <a:lnTo>
                  <a:pt x="6040191" y="27216"/>
                </a:lnTo>
                <a:cubicBezTo>
                  <a:pt x="7188332" y="724844"/>
                  <a:pt x="7955280" y="1987357"/>
                  <a:pt x="7955280" y="3429000"/>
                </a:cubicBezTo>
                <a:cubicBezTo>
                  <a:pt x="7955280" y="4870644"/>
                  <a:pt x="7188332" y="6133157"/>
                  <a:pt x="6040191" y="6830784"/>
                </a:cubicBezTo>
                <a:lnTo>
                  <a:pt x="5992858" y="6858000"/>
                </a:lnTo>
                <a:lnTo>
                  <a:pt x="1962423" y="6858000"/>
                </a:lnTo>
                <a:lnTo>
                  <a:pt x="1915089" y="6830784"/>
                </a:lnTo>
                <a:cubicBezTo>
                  <a:pt x="766948" y="6133157"/>
                  <a:pt x="0" y="4870644"/>
                  <a:pt x="0" y="3429000"/>
                </a:cubicBezTo>
                <a:cubicBezTo>
                  <a:pt x="0" y="1987357"/>
                  <a:pt x="766948" y="724844"/>
                  <a:pt x="1915089" y="27216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7" name="Google Shape;497;p31"/>
          <p:cNvSpPr txBox="1">
            <a:spLocks noGrp="1"/>
          </p:cNvSpPr>
          <p:nvPr>
            <p:ph type="title"/>
          </p:nvPr>
        </p:nvSpPr>
        <p:spPr>
          <a:xfrm>
            <a:off x="2555631" y="1441938"/>
            <a:ext cx="7080738" cy="3974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5400"/>
              <a:buFont typeface="Calibri"/>
              <a:buNone/>
            </a:pPr>
            <a:r>
              <a:rPr lang="pt-BR" sz="5400">
                <a:solidFill>
                  <a:srgbClr val="0C0C0C"/>
                </a:solidFill>
              </a:rPr>
              <a:t>FIM</a:t>
            </a:r>
            <a:endParaRPr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32"/>
          <p:cNvSpPr txBox="1">
            <a:spLocks noGrp="1"/>
          </p:cNvSpPr>
          <p:nvPr>
            <p:ph type="ctrTitle"/>
          </p:nvPr>
        </p:nvSpPr>
        <p:spPr>
          <a:xfrm>
            <a:off x="1160891" y="646549"/>
            <a:ext cx="7290382" cy="6621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pt-BR" sz="3200">
                <a:latin typeface="Arial"/>
                <a:ea typeface="Arial"/>
                <a:cs typeface="Arial"/>
                <a:sym typeface="Arial"/>
              </a:rPr>
              <a:t>Bibliografia</a:t>
            </a:r>
            <a:endParaRPr/>
          </a:p>
        </p:txBody>
      </p:sp>
      <p:sp>
        <p:nvSpPr>
          <p:cNvPr id="503" name="Google Shape;503;p32"/>
          <p:cNvSpPr txBox="1"/>
          <p:nvPr/>
        </p:nvSpPr>
        <p:spPr>
          <a:xfrm>
            <a:off x="1115736" y="1706333"/>
            <a:ext cx="7373923" cy="2862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https://blog.nubank.com.br/sistema-financeiro-nacional/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https://master.clear.com.br/o-que-e-bacen/#:~:text=%C3%89%20uma%20palavra%20que%20utilizamos,institui%C3%A7%C3%A3o%20conhecida%20tamb%C3%A9m%20como%20BC.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https://blog.xpeducacao.com.br/tipos-de-instituicoes-financeiras/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https://www.topinvest.com.br/bancos-comerciais-de-investimentos-e-multiplos/?gclid=EAIaIQobChMIqrvuqtyA_QIVCumRCh3idgzIEAAYASAAEgJWHPD_BwE</a:t>
            </a:r>
            <a:endParaRPr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33"/>
          <p:cNvSpPr txBox="1">
            <a:spLocks noGrp="1"/>
          </p:cNvSpPr>
          <p:nvPr>
            <p:ph type="ctrTitle"/>
          </p:nvPr>
        </p:nvSpPr>
        <p:spPr>
          <a:xfrm>
            <a:off x="1160891" y="646549"/>
            <a:ext cx="7290382" cy="6621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pt-BR" sz="3200">
                <a:latin typeface="Arial"/>
                <a:ea typeface="Arial"/>
                <a:cs typeface="Arial"/>
                <a:sym typeface="Arial"/>
              </a:rPr>
              <a:t>Bibliografia</a:t>
            </a:r>
            <a:endParaRPr/>
          </a:p>
        </p:txBody>
      </p:sp>
      <p:sp>
        <p:nvSpPr>
          <p:cNvPr id="509" name="Google Shape;509;p33"/>
          <p:cNvSpPr txBox="1"/>
          <p:nvPr/>
        </p:nvSpPr>
        <p:spPr>
          <a:xfrm>
            <a:off x="1115736" y="1706333"/>
            <a:ext cx="9286613" cy="42473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pt-BR" sz="1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https://gestaodesegurancaprivada.com.br/instituicoes-financeiras-significado-banco/#:~:text=Bancos%20privados%20s%C3%A3o%20institui%C3%A7%C3%B5es%20comerciais,BMG%2C%20Banco%20Citibank%20e%20etc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pt-BR" sz="1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https://blog.xpeducacao.com.br/instituicao-financeira/#:~:text=No%20entanto%2C%20muitas%20pessoas%20acreditam,presente%20no%20mercado%20de%20investimentos</a:t>
            </a: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pt-BR" sz="1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https://www.valor.srv.br/pergunta.php?id=7447&amp;titulo=correspondentes-no-pais-utilizacao-do-termo-banco-no-nome#:~:text=Dentro%20do%20sistema%20financeiro%2C%20o,uso%20da%20palavra%20%22banco%22</a:t>
            </a: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https://www.bcb.gov.br/pre/composicao/instpagamento.asp?frame=1#:~:text=Institui%C3%A7%C3%A3o%20de%20pagamento%20(IP)%20%C3%A9,e%20financiamentos%20a%20seus%20clientes.</a:t>
            </a:r>
            <a:endParaRPr/>
          </a:p>
          <a:p>
            <a:pPr marL="2857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34"/>
          <p:cNvSpPr txBox="1">
            <a:spLocks noGrp="1"/>
          </p:cNvSpPr>
          <p:nvPr>
            <p:ph type="ctrTitle"/>
          </p:nvPr>
        </p:nvSpPr>
        <p:spPr>
          <a:xfrm>
            <a:off x="1160891" y="646549"/>
            <a:ext cx="7290382" cy="6621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pt-BR" sz="3200">
                <a:latin typeface="Arial"/>
                <a:ea typeface="Arial"/>
                <a:cs typeface="Arial"/>
                <a:sym typeface="Arial"/>
              </a:rPr>
              <a:t>Bibliografia</a:t>
            </a:r>
            <a:endParaRPr/>
          </a:p>
        </p:txBody>
      </p:sp>
      <p:sp>
        <p:nvSpPr>
          <p:cNvPr id="515" name="Google Shape;515;p34"/>
          <p:cNvSpPr txBox="1"/>
          <p:nvPr/>
        </p:nvSpPr>
        <p:spPr>
          <a:xfrm>
            <a:off x="1115736" y="1706333"/>
            <a:ext cx="7373923" cy="3693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https://blog.nubank.com.br/sistema-financeiro-nacional/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https://master.clear.com.br/o-que-e-bacen/#:~:text=%C3%89%20uma%20palavra%20que%20utilizamos,institui%C3%A7%C3%A3o%20conhecida%20tamb%C3%A9m%20como%20BC.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https://blog.xpeducacao.com.br/tipos-de-instituicoes-financeiras/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pt-BR" sz="1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https://www.topinvest.com.br/bancos-comerciais-de-investimentos-e-multiplos/?gclid=EAIaIQobChMIqrvuqtyA_QIVCumRCh3idgzIEAAYASAAEgJWHPD_BwE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https://t2.com.br/blog/conheca-a-estrutura-do-sistema-financeiro-nacional/?gclid=EAIaIQobChMItM6c6vmP_QIVDySRCh378A8wEAAYAyAAEgJrr_D_BwE</a:t>
            </a:r>
            <a:endParaRPr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35"/>
          <p:cNvSpPr txBox="1">
            <a:spLocks noGrp="1"/>
          </p:cNvSpPr>
          <p:nvPr>
            <p:ph type="ctrTitle"/>
          </p:nvPr>
        </p:nvSpPr>
        <p:spPr>
          <a:xfrm>
            <a:off x="1160891" y="646549"/>
            <a:ext cx="7290382" cy="6621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pt-BR" sz="3200">
                <a:latin typeface="Arial"/>
                <a:ea typeface="Arial"/>
                <a:cs typeface="Arial"/>
                <a:sym typeface="Arial"/>
              </a:rPr>
              <a:t>Bibliografia</a:t>
            </a:r>
            <a:endParaRPr/>
          </a:p>
        </p:txBody>
      </p:sp>
      <p:sp>
        <p:nvSpPr>
          <p:cNvPr id="521" name="Google Shape;521;p35"/>
          <p:cNvSpPr txBox="1"/>
          <p:nvPr/>
        </p:nvSpPr>
        <p:spPr>
          <a:xfrm>
            <a:off x="1015068" y="1308683"/>
            <a:ext cx="10612073" cy="4524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pt-BR" sz="1800" b="0" i="0" u="sng" strike="noStrik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https://www.infomoney.com.br/guias/cvm-comissao-de-valores-mobiliarios/#:~:text=Al%C3%A9m%20de%20desenvolver%20e%20fiscalizar,o%20financiamento%20de%20suas%20atividades</a:t>
            </a:r>
            <a:r>
              <a:rPr lang="pt-BR" sz="1800" b="0" i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dirty="0"/>
          </a:p>
          <a:p>
            <a:pPr marL="2857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pt-BR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</a:t>
            </a:r>
            <a:r>
              <a:rPr lang="pt-BR" sz="1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blog.nubank.com.br</a:t>
            </a:r>
            <a:r>
              <a:rPr lang="pt-BR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/o-que-e-</a:t>
            </a:r>
            <a:r>
              <a:rPr lang="pt-BR" sz="1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fgc</a:t>
            </a:r>
            <a:r>
              <a:rPr lang="pt-BR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-e-como-ele-funciona/?</a:t>
            </a:r>
            <a:r>
              <a:rPr lang="pt-BR" sz="1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utm_source</a:t>
            </a:r>
            <a:r>
              <a:rPr lang="pt-BR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</a:t>
            </a:r>
            <a:r>
              <a:rPr lang="pt-BR" sz="1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google&amp;utm_medium</a:t>
            </a:r>
            <a:r>
              <a:rPr lang="pt-BR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</a:t>
            </a:r>
            <a:r>
              <a:rPr lang="pt-BR" sz="1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cpc&amp;utm_campaign</a:t>
            </a:r>
            <a:r>
              <a:rPr lang="pt-BR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=14894704957&amp;utm_term=128624557615&amp;utm_word=&amp;</a:t>
            </a:r>
            <a:r>
              <a:rPr lang="pt-BR" sz="1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utm_content</a:t>
            </a:r>
            <a:r>
              <a:rPr lang="pt-BR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=551305443344&amp;ad_position=&amp;</a:t>
            </a:r>
            <a:r>
              <a:rPr lang="pt-BR" sz="1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match_type</a:t>
            </a:r>
            <a:r>
              <a:rPr lang="pt-BR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=&amp;</a:t>
            </a:r>
            <a:r>
              <a:rPr lang="pt-BR" sz="1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location</a:t>
            </a:r>
            <a:r>
              <a:rPr lang="pt-BR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=1001773&amp;device=</a:t>
            </a:r>
            <a:r>
              <a:rPr lang="pt-BR" sz="1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c&amp;utm_keyword_id</a:t>
            </a:r>
            <a:r>
              <a:rPr lang="pt-BR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=dsa-19959388920&amp;utm_placement=&amp;</a:t>
            </a:r>
            <a:r>
              <a:rPr lang="pt-BR" sz="1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extension</a:t>
            </a:r>
            <a:r>
              <a:rPr lang="pt-BR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=&amp;</a:t>
            </a:r>
            <a:r>
              <a:rPr lang="pt-BR" sz="1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geolocation</a:t>
            </a:r>
            <a:r>
              <a:rPr lang="pt-BR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=1001773&amp;google_channel=</a:t>
            </a:r>
            <a:r>
              <a:rPr lang="pt-BR" sz="1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google_gdn&amp;gclid</a:t>
            </a:r>
            <a:r>
              <a:rPr lang="pt-BR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=EAIaIQobChMIrf2-kf2e_QIVVORcCh0KOQEZEAAYAiAAEgKacfD_BwE</a:t>
            </a: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pt-BR" sz="1800" u="sng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https://www.infomoney.com.br/guias/fgc/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pt-BR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https://www.youtube.com/@ProfLucasSilva</a:t>
            </a:r>
            <a:endParaRPr lang="pt-BR"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pt-BR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https://www.infomoney.com.br/guias/fgc/</a:t>
            </a:r>
            <a:endParaRPr lang="pt-BR"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pt-BR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</a:t>
            </a:r>
            <a:r>
              <a:rPr lang="pt-BR" sz="1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www.idinheiro.com.br</a:t>
            </a:r>
            <a:r>
              <a:rPr lang="pt-BR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/investimentos/</a:t>
            </a:r>
            <a:r>
              <a:rPr lang="pt-BR" sz="1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dpge</a:t>
            </a:r>
            <a:r>
              <a:rPr lang="pt-BR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/#:~:</a:t>
            </a:r>
            <a:r>
              <a:rPr lang="pt-BR" sz="1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text</a:t>
            </a:r>
            <a:r>
              <a:rPr lang="pt-BR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=Quem%20pode%20investir%20em%20DPGE,se%20aos%20clientes%20alta%20renda.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7"/>
          <p:cNvSpPr/>
          <p:nvPr/>
        </p:nvSpPr>
        <p:spPr>
          <a:xfrm>
            <a:off x="-30846" y="189861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7"/>
          <p:cNvSpPr txBox="1"/>
          <p:nvPr/>
        </p:nvSpPr>
        <p:spPr>
          <a:xfrm>
            <a:off x="6657715" y="467271"/>
            <a:ext cx="4195674" cy="2052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5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CMN (Conselho Monetário Nacional) e Suas Funções</a:t>
            </a:r>
            <a:endParaRPr dirty="0"/>
          </a:p>
        </p:txBody>
      </p:sp>
      <p:sp>
        <p:nvSpPr>
          <p:cNvPr id="158" name="Google Shape;158;p7"/>
          <p:cNvSpPr/>
          <p:nvPr/>
        </p:nvSpPr>
        <p:spPr>
          <a:xfrm>
            <a:off x="322965" y="554152"/>
            <a:ext cx="5742189" cy="5742189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59" name="Google Shape;159;p7"/>
          <p:cNvGrpSpPr/>
          <p:nvPr/>
        </p:nvGrpSpPr>
        <p:grpSpPr>
          <a:xfrm>
            <a:off x="422753" y="703679"/>
            <a:ext cx="753718" cy="1016562"/>
            <a:chOff x="422753" y="703679"/>
            <a:chExt cx="753718" cy="1016562"/>
          </a:xfrm>
        </p:grpSpPr>
        <p:sp>
          <p:nvSpPr>
            <p:cNvPr id="160" name="Google Shape;160;p7"/>
            <p:cNvSpPr/>
            <p:nvPr/>
          </p:nvSpPr>
          <p:spPr>
            <a:xfrm>
              <a:off x="1004956" y="703679"/>
              <a:ext cx="171515" cy="171515"/>
            </a:xfrm>
            <a:custGeom>
              <a:avLst/>
              <a:gdLst/>
              <a:ahLst/>
              <a:cxnLst/>
              <a:rect l="l" t="t" r="r" b="b"/>
              <a:pathLst>
                <a:path w="171515" h="171515" extrusionOk="0">
                  <a:moveTo>
                    <a:pt x="159874" y="74116"/>
                  </a:moveTo>
                  <a:lnTo>
                    <a:pt x="97399" y="74116"/>
                  </a:lnTo>
                  <a:lnTo>
                    <a:pt x="97399" y="11641"/>
                  </a:lnTo>
                  <a:cubicBezTo>
                    <a:pt x="97399" y="5212"/>
                    <a:pt x="92187" y="0"/>
                    <a:pt x="85758" y="0"/>
                  </a:cubicBezTo>
                  <a:cubicBezTo>
                    <a:pt x="79328" y="0"/>
                    <a:pt x="74116" y="5212"/>
                    <a:pt x="74116" y="11641"/>
                  </a:cubicBezTo>
                  <a:lnTo>
                    <a:pt x="74116" y="74116"/>
                  </a:lnTo>
                  <a:lnTo>
                    <a:pt x="11641" y="74116"/>
                  </a:lnTo>
                  <a:cubicBezTo>
                    <a:pt x="5212" y="74116"/>
                    <a:pt x="0" y="79328"/>
                    <a:pt x="0" y="85758"/>
                  </a:cubicBezTo>
                  <a:cubicBezTo>
                    <a:pt x="0" y="92187"/>
                    <a:pt x="5212" y="97399"/>
                    <a:pt x="11641" y="97399"/>
                  </a:cubicBezTo>
                  <a:lnTo>
                    <a:pt x="74116" y="97399"/>
                  </a:lnTo>
                  <a:lnTo>
                    <a:pt x="74116" y="159874"/>
                  </a:lnTo>
                  <a:cubicBezTo>
                    <a:pt x="74116" y="166303"/>
                    <a:pt x="79328" y="171515"/>
                    <a:pt x="85758" y="171515"/>
                  </a:cubicBezTo>
                  <a:cubicBezTo>
                    <a:pt x="92187" y="171515"/>
                    <a:pt x="97399" y="166303"/>
                    <a:pt x="97399" y="159874"/>
                  </a:cubicBezTo>
                  <a:lnTo>
                    <a:pt x="97399" y="97399"/>
                  </a:lnTo>
                  <a:lnTo>
                    <a:pt x="159874" y="97399"/>
                  </a:lnTo>
                  <a:cubicBezTo>
                    <a:pt x="166303" y="97399"/>
                    <a:pt x="171515" y="92187"/>
                    <a:pt x="171515" y="85758"/>
                  </a:cubicBezTo>
                  <a:cubicBezTo>
                    <a:pt x="171515" y="79328"/>
                    <a:pt x="166303" y="74116"/>
                    <a:pt x="159874" y="741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" name="Google Shape;161;p7"/>
            <p:cNvSpPr/>
            <p:nvPr/>
          </p:nvSpPr>
          <p:spPr>
            <a:xfrm>
              <a:off x="422753" y="1562696"/>
              <a:ext cx="157545" cy="157545"/>
            </a:xfrm>
            <a:custGeom>
              <a:avLst/>
              <a:gdLst/>
              <a:ahLst/>
              <a:cxnLst/>
              <a:rect l="l" t="t" r="r" b="b"/>
              <a:pathLst>
                <a:path w="157545" h="157545" extrusionOk="0">
                  <a:moveTo>
                    <a:pt x="78773" y="23283"/>
                  </a:moveTo>
                  <a:cubicBezTo>
                    <a:pt x="109419" y="23283"/>
                    <a:pt x="134262" y="48126"/>
                    <a:pt x="134262" y="78773"/>
                  </a:cubicBezTo>
                  <a:cubicBezTo>
                    <a:pt x="134262" y="109419"/>
                    <a:pt x="109419" y="134262"/>
                    <a:pt x="78773" y="134262"/>
                  </a:cubicBezTo>
                  <a:cubicBezTo>
                    <a:pt x="48126" y="134262"/>
                    <a:pt x="23283" y="109419"/>
                    <a:pt x="23283" y="78773"/>
                  </a:cubicBezTo>
                  <a:cubicBezTo>
                    <a:pt x="23312" y="48139"/>
                    <a:pt x="48139" y="23312"/>
                    <a:pt x="78773" y="23283"/>
                  </a:cubicBezTo>
                  <a:moveTo>
                    <a:pt x="78773" y="0"/>
                  </a:moveTo>
                  <a:cubicBezTo>
                    <a:pt x="35268" y="0"/>
                    <a:pt x="0" y="35268"/>
                    <a:pt x="0" y="78773"/>
                  </a:cubicBezTo>
                  <a:cubicBezTo>
                    <a:pt x="0" y="122277"/>
                    <a:pt x="35268" y="157545"/>
                    <a:pt x="78773" y="157545"/>
                  </a:cubicBezTo>
                  <a:cubicBezTo>
                    <a:pt x="122277" y="157545"/>
                    <a:pt x="157545" y="122277"/>
                    <a:pt x="157545" y="78773"/>
                  </a:cubicBezTo>
                  <a:cubicBezTo>
                    <a:pt x="157545" y="35268"/>
                    <a:pt x="122277" y="0"/>
                    <a:pt x="787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62" name="Google Shape;162;p7" descr="Conselho Monetário Nacional (CMN) - O que é e o que faz?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17770" y="2446395"/>
            <a:ext cx="3952579" cy="1957703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7"/>
          <p:cNvSpPr txBox="1"/>
          <p:nvPr/>
        </p:nvSpPr>
        <p:spPr>
          <a:xfrm>
            <a:off x="6695359" y="2665962"/>
            <a:ext cx="4158031" cy="2896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</a:pPr>
            <a:r>
              <a:rPr lang="pt-BR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Definir meta da inflação</a:t>
            </a:r>
            <a:endParaRPr sz="1800" dirty="0"/>
          </a:p>
          <a:p>
            <a:pPr marL="285750" marR="0" lvl="0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</a:pPr>
            <a:r>
              <a:rPr lang="pt-BR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Autorizar emissão do papel-moeda</a:t>
            </a:r>
            <a:endParaRPr sz="1800" dirty="0"/>
          </a:p>
          <a:p>
            <a:pPr marL="285750" marR="0" lvl="0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</a:pPr>
            <a:r>
              <a:rPr lang="pt-BR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Orientação para melhor uso dos recursos das IF</a:t>
            </a:r>
            <a:endParaRPr sz="1800" dirty="0"/>
          </a:p>
          <a:p>
            <a:pPr marL="285750" marR="0" lvl="0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</a:pPr>
            <a:r>
              <a:rPr lang="pt-BR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Definir métricas e diretrizes para as políticas monetárias, creditícias, orçamentárias e dívidas</a:t>
            </a:r>
            <a:endParaRPr sz="1800" dirty="0"/>
          </a:p>
          <a:p>
            <a:pPr marL="285750" marR="0" lvl="0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</a:pPr>
            <a:r>
              <a:rPr lang="pt-BR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Deliberação sobre liberação de credito</a:t>
            </a:r>
            <a:endParaRPr sz="1800" dirty="0"/>
          </a:p>
          <a:p>
            <a:pPr marL="285750" marR="0" lvl="0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</a:pPr>
            <a:r>
              <a:rPr lang="pt-BR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Aprovação dos orçamentos feitos pelo Banco Central</a:t>
            </a:r>
            <a:endParaRPr sz="1800" dirty="0"/>
          </a:p>
        </p:txBody>
      </p:sp>
      <p:sp>
        <p:nvSpPr>
          <p:cNvPr id="164" name="Google Shape;164;p7"/>
          <p:cNvSpPr/>
          <p:nvPr/>
        </p:nvSpPr>
        <p:spPr>
          <a:xfrm>
            <a:off x="5454149" y="5775082"/>
            <a:ext cx="112426" cy="112426"/>
          </a:xfrm>
          <a:custGeom>
            <a:avLst/>
            <a:gdLst/>
            <a:ahLst/>
            <a:cxnLst/>
            <a:rect l="l" t="t" r="r" b="b"/>
            <a:pathLst>
              <a:path w="112426" h="112426" extrusionOk="0">
                <a:moveTo>
                  <a:pt x="112426" y="56213"/>
                </a:moveTo>
                <a:cubicBezTo>
                  <a:pt x="112426" y="87259"/>
                  <a:pt x="87259" y="112426"/>
                  <a:pt x="56213" y="112426"/>
                </a:cubicBezTo>
                <a:cubicBezTo>
                  <a:pt x="25167" y="112426"/>
                  <a:pt x="0" y="87259"/>
                  <a:pt x="0" y="56213"/>
                </a:cubicBezTo>
                <a:cubicBezTo>
                  <a:pt x="0" y="25167"/>
                  <a:pt x="25167" y="0"/>
                  <a:pt x="56213" y="0"/>
                </a:cubicBezTo>
                <a:cubicBezTo>
                  <a:pt x="87259" y="0"/>
                  <a:pt x="112426" y="25167"/>
                  <a:pt x="112426" y="5621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65" name="Google Shape;165;p7"/>
          <p:cNvCxnSpPr/>
          <p:nvPr/>
        </p:nvCxnSpPr>
        <p:spPr>
          <a:xfrm>
            <a:off x="11586162" y="3610394"/>
            <a:ext cx="0" cy="3238728"/>
          </a:xfrm>
          <a:prstGeom prst="straightConnector1">
            <a:avLst/>
          </a:prstGeom>
          <a:noFill/>
          <a:ln w="25400" cap="sq" cmpd="sng">
            <a:solidFill>
              <a:schemeClr val="accent1"/>
            </a:solidFill>
            <a:prstDash val="solid"/>
            <a:bevel/>
            <a:headEnd type="none" w="sm" len="sm"/>
            <a:tailEnd type="none" w="sm" len="sm"/>
          </a:ln>
        </p:spPr>
      </p:cxnSp>
      <p:sp>
        <p:nvSpPr>
          <p:cNvPr id="2" name="CaixaDeTexto 1">
            <a:extLst>
              <a:ext uri="{FF2B5EF4-FFF2-40B4-BE49-F238E27FC236}">
                <a16:creationId xmlns:a16="http://schemas.microsoft.com/office/drawing/2014/main" id="{4B762AC6-8A83-468B-2318-4C1D23C088E1}"/>
              </a:ext>
            </a:extLst>
          </p:cNvPr>
          <p:cNvSpPr txBox="1"/>
          <p:nvPr/>
        </p:nvSpPr>
        <p:spPr>
          <a:xfrm>
            <a:off x="6797926" y="5831295"/>
            <a:ext cx="41580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CMN se reúne uma vez por mês.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8" descr="Banco Central diz que Open Finance não está funcionando 'a todo vapor'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10"/>
            <a:ext cx="12192000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8"/>
          <p:cNvSpPr/>
          <p:nvPr/>
        </p:nvSpPr>
        <p:spPr>
          <a:xfrm flipH="1">
            <a:off x="0" y="998175"/>
            <a:ext cx="6017172" cy="5859825"/>
          </a:xfrm>
          <a:custGeom>
            <a:avLst/>
            <a:gdLst/>
            <a:ahLst/>
            <a:cxnLst/>
            <a:rect l="l" t="t" r="r" b="b"/>
            <a:pathLst>
              <a:path w="1333" h="1298" extrusionOk="0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lt1">
              <a:alpha val="74901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Google Shape;172;p8"/>
          <p:cNvSpPr txBox="1"/>
          <p:nvPr/>
        </p:nvSpPr>
        <p:spPr>
          <a:xfrm>
            <a:off x="709448" y="1913950"/>
            <a:ext cx="4204137" cy="1342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Banco Central e Suas Funções</a:t>
            </a:r>
            <a:endParaRPr/>
          </a:p>
        </p:txBody>
      </p:sp>
      <p:cxnSp>
        <p:nvCxnSpPr>
          <p:cNvPr id="173" name="Google Shape;173;p8"/>
          <p:cNvCxnSpPr/>
          <p:nvPr/>
        </p:nvCxnSpPr>
        <p:spPr>
          <a:xfrm>
            <a:off x="2287051" y="3337139"/>
            <a:ext cx="935420" cy="0"/>
          </a:xfrm>
          <a:prstGeom prst="straightConnector1">
            <a:avLst/>
          </a:prstGeom>
          <a:noFill/>
          <a:ln w="25400" cap="sq" cmpd="sng">
            <a:solidFill>
              <a:srgbClr val="262626"/>
            </a:solidFill>
            <a:prstDash val="solid"/>
            <a:bevel/>
            <a:headEnd type="none" w="sm" len="sm"/>
            <a:tailEnd type="none" w="sm" len="sm"/>
          </a:ln>
        </p:spPr>
      </p:cxnSp>
      <p:sp>
        <p:nvSpPr>
          <p:cNvPr id="174" name="Google Shape;174;p8"/>
          <p:cNvSpPr txBox="1"/>
          <p:nvPr/>
        </p:nvSpPr>
        <p:spPr>
          <a:xfrm>
            <a:off x="525516" y="3417573"/>
            <a:ext cx="4593021" cy="26198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pt-BR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Principal executor do SFN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pt-BR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Autoriza o funcionamento de uma I.F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pt-BR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Administra o sistema de pagamentos brasileiro</a:t>
            </a:r>
            <a:endParaRPr sz="1800" dirty="0"/>
          </a:p>
          <a:p>
            <a:pPr marL="285750" marR="0" lvl="0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pt-BR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Emitir papel-moeda</a:t>
            </a:r>
            <a:endParaRPr sz="1800" dirty="0"/>
          </a:p>
          <a:p>
            <a:pPr marL="285750" marR="0" lvl="0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pt-BR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Responsável pela política cambial e reservas internacionais</a:t>
            </a:r>
            <a:endParaRPr sz="18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 2013 - 2022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214</TotalTime>
  <Words>2104</Words>
  <Application>Microsoft Macintosh PowerPoint</Application>
  <PresentationFormat>Widescreen</PresentationFormat>
  <Paragraphs>402</Paragraphs>
  <Slides>78</Slides>
  <Notes>69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78</vt:i4>
      </vt:variant>
    </vt:vector>
  </HeadingPairs>
  <TitlesOfParts>
    <vt:vector size="83" baseType="lpstr">
      <vt:lpstr>Arial</vt:lpstr>
      <vt:lpstr>Calibri</vt:lpstr>
      <vt:lpstr>Calibri Light</vt:lpstr>
      <vt:lpstr>Impact</vt:lpstr>
      <vt:lpstr>Tema do Office</vt:lpstr>
      <vt:lpstr>Vamos Falar Sobre Mercado Financeiro?</vt:lpstr>
      <vt:lpstr>Plano de Estudo</vt:lpstr>
      <vt:lpstr>Apresentação do PowerPoint</vt:lpstr>
      <vt:lpstr>Apresentação do PowerPoint</vt:lpstr>
      <vt:lpstr>Apresentação do PowerPoint</vt:lpstr>
      <vt:lpstr>Com objetivo de atender a demanda o SFN se dividiu em quatro grandes mercados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FGC (Fundo Garantidor de Crédito)</vt:lpstr>
      <vt:lpstr>Quais I.Fs fazem parte do FGC</vt:lpstr>
      <vt:lpstr>Apresentação do PowerPoint</vt:lpstr>
      <vt:lpstr>Apresentação do PowerPoint</vt:lpstr>
      <vt:lpstr>Apresentação do PowerPoint</vt:lpstr>
      <vt:lpstr>Apresentação do PowerPoint</vt:lpstr>
      <vt:lpstr>DPGE – Depósito a prazo com garantia Especial</vt:lpstr>
      <vt:lpstr>Apresentação do PowerPoint</vt:lpstr>
      <vt:lpstr>Apresentação do PowerPoint</vt:lpstr>
      <vt:lpstr>Apresentação do PowerPoint</vt:lpstr>
      <vt:lpstr>Bancos Múltiplos</vt:lpstr>
      <vt:lpstr>Banco Múltiplo</vt:lpstr>
      <vt:lpstr>Definições das carteiras</vt:lpstr>
      <vt:lpstr>Apresentação do PowerPoint</vt:lpstr>
      <vt:lpstr>Política Monetária</vt:lpstr>
      <vt:lpstr>Selic, CDI, Inflação, o que é isso???</vt:lpstr>
      <vt:lpstr>Selic, CDI, Inflação, o que é isso???</vt:lpstr>
      <vt:lpstr>Selic, CDI, Inflação, o que é isso???</vt:lpstr>
      <vt:lpstr>Selic, CDI, Inflação, o que é isso???</vt:lpstr>
      <vt:lpstr>Selic, CDI, Inflação, o que é isso???</vt:lpstr>
      <vt:lpstr>Taxa Selic</vt:lpstr>
      <vt:lpstr>Taxa Selic</vt:lpstr>
      <vt:lpstr>Taxa Selic</vt:lpstr>
      <vt:lpstr>Taxa Selic</vt:lpstr>
      <vt:lpstr>Taxa Selic</vt:lpstr>
      <vt:lpstr>Apresentação do PowerPoint</vt:lpstr>
      <vt:lpstr>Apresentação do PowerPoint</vt:lpstr>
      <vt:lpstr>Como o BACEN torna o mercado contracionista ou expansionista??</vt:lpstr>
      <vt:lpstr>Depósito Compulsório</vt:lpstr>
      <vt:lpstr>Depósito Compulsório</vt:lpstr>
      <vt:lpstr>Depósito Compulsório</vt:lpstr>
      <vt:lpstr>Depósito Compulsório</vt:lpstr>
      <vt:lpstr>Depósito Compulsório</vt:lpstr>
      <vt:lpstr>Depósito Compulsório</vt:lpstr>
      <vt:lpstr>Depósito Compulsório</vt:lpstr>
      <vt:lpstr>Depósito Compulsório</vt:lpstr>
      <vt:lpstr>Depósito Compulsório</vt:lpstr>
      <vt:lpstr>Depósito Compulsório</vt:lpstr>
      <vt:lpstr>Redesconto Bancário</vt:lpstr>
      <vt:lpstr>Redesconto Bancário</vt:lpstr>
      <vt:lpstr>Redesconto Bancário</vt:lpstr>
      <vt:lpstr>Redesconto Bancário</vt:lpstr>
      <vt:lpstr>Redesconto Bancário</vt:lpstr>
      <vt:lpstr>Open Market (Leilão)</vt:lpstr>
      <vt:lpstr>Open Market (Leilão)</vt:lpstr>
      <vt:lpstr>Open Market (Leilão)</vt:lpstr>
      <vt:lpstr>Open Market (Leilão)</vt:lpstr>
      <vt:lpstr>Open Market (Leilão)</vt:lpstr>
      <vt:lpstr>Open Market (Leilão)</vt:lpstr>
      <vt:lpstr>Open Market (Leilão)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Indicações</vt:lpstr>
      <vt:lpstr>FIM</vt:lpstr>
      <vt:lpstr>Bibliografia</vt:lpstr>
      <vt:lpstr>Bibliografia</vt:lpstr>
      <vt:lpstr>Bibliografia</vt:lpstr>
      <vt:lpstr>Bibliografia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Vamos Falar sobre Mercado Financeiro?</dc:title>
  <dc:creator>Michael Medina da Cunha</dc:creator>
  <cp:lastModifiedBy>Michael Medina da Cunha</cp:lastModifiedBy>
  <cp:revision>20</cp:revision>
  <dcterms:created xsi:type="dcterms:W3CDTF">2023-02-06T10:04:46Z</dcterms:created>
  <dcterms:modified xsi:type="dcterms:W3CDTF">2023-11-04T11:03:26Z</dcterms:modified>
</cp:coreProperties>
</file>